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7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4.jpg" ContentType="image/jpeg"/>
  <Override PartName="/ppt/media/image45.jpg" ContentType="image/jpeg"/>
  <Override PartName="/ppt/media/image46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5"/>
  </p:notesMasterIdLst>
  <p:sldIdLst>
    <p:sldId id="256" r:id="rId2"/>
    <p:sldId id="352" r:id="rId3"/>
    <p:sldId id="374" r:id="rId4"/>
    <p:sldId id="353" r:id="rId5"/>
    <p:sldId id="368" r:id="rId6"/>
    <p:sldId id="356" r:id="rId7"/>
    <p:sldId id="358" r:id="rId8"/>
    <p:sldId id="360" r:id="rId9"/>
    <p:sldId id="361" r:id="rId10"/>
    <p:sldId id="359" r:id="rId11"/>
    <p:sldId id="364" r:id="rId12"/>
    <p:sldId id="365" r:id="rId13"/>
    <p:sldId id="355" r:id="rId14"/>
    <p:sldId id="354" r:id="rId15"/>
    <p:sldId id="366" r:id="rId16"/>
    <p:sldId id="372" r:id="rId17"/>
    <p:sldId id="377" r:id="rId18"/>
    <p:sldId id="370" r:id="rId19"/>
    <p:sldId id="357" r:id="rId20"/>
    <p:sldId id="362" r:id="rId21"/>
    <p:sldId id="363" r:id="rId22"/>
    <p:sldId id="369" r:id="rId23"/>
    <p:sldId id="371" r:id="rId24"/>
    <p:sldId id="378" r:id="rId25"/>
    <p:sldId id="379" r:id="rId26"/>
    <p:sldId id="380" r:id="rId27"/>
    <p:sldId id="373" r:id="rId28"/>
    <p:sldId id="382" r:id="rId29"/>
    <p:sldId id="381" r:id="rId30"/>
    <p:sldId id="375" r:id="rId31"/>
    <p:sldId id="367" r:id="rId32"/>
    <p:sldId id="376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8" autoAdjust="0"/>
    <p:restoredTop sz="89867" autoAdjust="0"/>
  </p:normalViewPr>
  <p:slideViewPr>
    <p:cSldViewPr snapToGrid="0">
      <p:cViewPr varScale="1">
        <p:scale>
          <a:sx n="100" d="100"/>
          <a:sy n="100" d="100"/>
        </p:scale>
        <p:origin x="97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45E7-65B0-49BF-AC31-124FDDB506D8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3932D-E240-49BE-9634-63B64B4C1F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427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3932D-E240-49BE-9634-63B64B4C1F0C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322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https://www.youtube.com/watch?v=9QlBkFN9RRw&amp;t=1080s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3932D-E240-49BE-9634-63B64B4C1F0C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10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3932D-E240-49BE-9634-63B64B4C1F0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9819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3932D-E240-49BE-9634-63B64B4C1F0C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488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https://www.youtube.com/watch?v=uCWJOmGsEqo&amp;t=800s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3932D-E240-49BE-9634-63B64B4C1F0C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567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Active dodge, evasion block and parry chances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Active dodge, evasion block and parry mechanics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Relationship with healing and sustain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/>
              <a:t>Overshields</a:t>
            </a:r>
            <a:r>
              <a:rPr lang="en-AU" dirty="0"/>
              <a:t> and related generation mechanics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Cooldown reduction and ability usage related to all of the above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Diminishing returns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3932D-E240-49BE-9634-63B64B4C1F0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7597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3932D-E240-49BE-9634-63B64B4C1F0C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286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3932D-E240-49BE-9634-63B64B4C1F0C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614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3932D-E240-49BE-9634-63B64B4C1F0C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790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3932D-E240-49BE-9634-63B64B4C1F0C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703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18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695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512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130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9963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7388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2970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3326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743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717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68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266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81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633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742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36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728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1B2F2-3D83-462C-AAF4-0D1DF0F6E906}" type="datetimeFigureOut">
              <a:rPr lang="en-AU" smtClean="0"/>
              <a:t>12/09/2024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A3D0E-AF97-4FA8-AF82-6A4C875B8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1981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www.desmos.com/calcula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CWJOmGsEqo&amp;t=800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3resource.com/critcalc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hyperlink" Target="https://www.youtube.com/watch?v=9QlBkFN9RRw&amp;t=1080s" TargetMode="External"/><Relationship Id="rId4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AU" dirty="0"/>
              <a:t>Lecture 8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679522" y="6629420"/>
            <a:ext cx="1184095" cy="167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chemeClr val="bg1"/>
                </a:solidFill>
              </a:rPr>
              <a:t>CRICOS N</a:t>
            </a:r>
            <a:r>
              <a:rPr spc="-5" dirty="0">
                <a:solidFill>
                  <a:schemeClr val="bg1"/>
                </a:solidFill>
              </a:rPr>
              <a:t>o.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00213</a:t>
            </a:r>
            <a:r>
              <a:rPr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37594" y="611206"/>
            <a:ext cx="8328855" cy="164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/>
              <a:t>IGB190</a:t>
            </a:r>
          </a:p>
          <a:p>
            <a:pPr>
              <a:defRPr/>
            </a:pPr>
            <a:r>
              <a:rPr lang="en-AU" dirty="0"/>
              <a:t> </a:t>
            </a:r>
            <a:br>
              <a:rPr lang="en-AU" dirty="0"/>
            </a:br>
            <a:r>
              <a:rPr lang="en-AU" dirty="0"/>
              <a:t>Games Mechanics Implementation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720306" y="5002924"/>
            <a:ext cx="7854950" cy="1243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Semester 2, 2024</a:t>
            </a:r>
          </a:p>
          <a:p>
            <a:r>
              <a:rPr lang="en-AU" dirty="0"/>
              <a:t>QUT </a:t>
            </a:r>
          </a:p>
          <a:p>
            <a:r>
              <a:rPr lang="en-AU" dirty="0"/>
              <a:t>Faculty of Science</a:t>
            </a:r>
          </a:p>
        </p:txBody>
      </p:sp>
      <p:sp>
        <p:nvSpPr>
          <p:cNvPr id="5" name="object 4"/>
          <p:cNvSpPr/>
          <p:nvPr/>
        </p:nvSpPr>
        <p:spPr>
          <a:xfrm>
            <a:off x="0" y="6246795"/>
            <a:ext cx="1965608" cy="599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A1E015D-B7B8-41AF-8398-E9D7A6BD5495}"/>
              </a:ext>
            </a:extLst>
          </p:cNvPr>
          <p:cNvSpPr txBox="1">
            <a:spLocks/>
          </p:cNvSpPr>
          <p:nvPr/>
        </p:nvSpPr>
        <p:spPr>
          <a:xfrm>
            <a:off x="679522" y="6654077"/>
            <a:ext cx="1184095" cy="1677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AU">
                <a:solidFill>
                  <a:schemeClr val="bg1"/>
                </a:solidFill>
              </a:rPr>
              <a:t>CRICOS N</a:t>
            </a:r>
            <a:r>
              <a:rPr lang="en-AU" spc="-5">
                <a:solidFill>
                  <a:schemeClr val="bg1"/>
                </a:solidFill>
              </a:rPr>
              <a:t>o.</a:t>
            </a:r>
            <a:r>
              <a:rPr lang="en-AU">
                <a:solidFill>
                  <a:schemeClr val="bg1"/>
                </a:solidFill>
              </a:rPr>
              <a:t> </a:t>
            </a:r>
            <a:r>
              <a:rPr lang="en-AU" spc="-5">
                <a:solidFill>
                  <a:schemeClr val="bg1"/>
                </a:solidFill>
              </a:rPr>
              <a:t>00213</a:t>
            </a:r>
            <a:r>
              <a:rPr lang="en-AU">
                <a:solidFill>
                  <a:schemeClr val="bg1"/>
                </a:solidFill>
              </a:rPr>
              <a:t>J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646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EEE9-8488-B588-93BC-6BF8BCE1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Formula Design - Unity &amp;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BC095-8BA8-21A8-9ED0-66821AB80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33" y="2351740"/>
            <a:ext cx="6976970" cy="4264650"/>
          </a:xfrm>
        </p:spPr>
        <p:txBody>
          <a:bodyPr/>
          <a:lstStyle/>
          <a:p>
            <a:r>
              <a:rPr lang="en-AU" dirty="0"/>
              <a:t>Unity Animation Curves – Simple spline curves can be used in place of a more complex function. Easy but can lack precision</a:t>
            </a:r>
          </a:p>
          <a:p>
            <a:endParaRPr lang="en-AU" dirty="0"/>
          </a:p>
          <a:p>
            <a:r>
              <a:rPr lang="en-AU" dirty="0"/>
              <a:t>Online Graphing Tools – </a:t>
            </a:r>
            <a:r>
              <a:rPr lang="en-AU" dirty="0">
                <a:hlinkClick r:id="rId2"/>
              </a:rPr>
              <a:t>desmos.com/calculator</a:t>
            </a:r>
            <a:endParaRPr lang="en-AU" dirty="0"/>
          </a:p>
          <a:p>
            <a:endParaRPr lang="en-AU" dirty="0"/>
          </a:p>
          <a:p>
            <a:r>
              <a:rPr lang="en-AU" dirty="0"/>
              <a:t>In C# use </a:t>
            </a:r>
            <a:r>
              <a:rPr lang="en-AU" dirty="0" err="1"/>
              <a:t>Mathf</a:t>
            </a:r>
            <a:r>
              <a:rPr lang="en-AU" dirty="0"/>
              <a:t> Library for access to Sqrt, Pow, Sin/Cos/Tan, Clamp etc (i.e. </a:t>
            </a:r>
            <a:r>
              <a:rPr lang="en-AU" dirty="0" err="1"/>
              <a:t>Mathf.X</a:t>
            </a:r>
            <a:r>
              <a:rPr lang="en-AU" dirty="0"/>
              <a:t>)</a:t>
            </a:r>
          </a:p>
        </p:txBody>
      </p:sp>
      <p:pic>
        <p:nvPicPr>
          <p:cNvPr id="5" name="Picture 4" descr="A green line on a gray background&#10;&#10;Description automatically generated">
            <a:extLst>
              <a:ext uri="{FF2B5EF4-FFF2-40B4-BE49-F238E27FC236}">
                <a16:creationId xmlns:a16="http://schemas.microsoft.com/office/drawing/2014/main" id="{5E126B01-8314-89D7-C3B4-DBB5D6ED2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29" y="1029124"/>
            <a:ext cx="4166854" cy="1723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539C1E-92F2-B66C-EE03-7A8DD9648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300" y="423790"/>
            <a:ext cx="3918313" cy="502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5D2AF-8952-7941-911D-2E82F5726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380" y="5762011"/>
            <a:ext cx="7439076" cy="897242"/>
          </a:xfrm>
          <a:prstGeom prst="rect">
            <a:avLst/>
          </a:prstGeom>
        </p:spPr>
      </p:pic>
      <p:pic>
        <p:nvPicPr>
          <p:cNvPr id="11" name="Picture 10" descr="A graph on a graph&#10;&#10;Description automatically generated">
            <a:extLst>
              <a:ext uri="{FF2B5EF4-FFF2-40B4-BE49-F238E27FC236}">
                <a16:creationId xmlns:a16="http://schemas.microsoft.com/office/drawing/2014/main" id="{7CFD9139-61EC-B3C9-42A3-791017861E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70" y="3174382"/>
            <a:ext cx="4137943" cy="22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5A07-15B2-98CD-2397-7479697C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Designing for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4522B-204C-82C7-B80C-317537BB5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64" y="2388911"/>
            <a:ext cx="6463892" cy="4168005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AU" altLang="en-US" sz="2400" dirty="0"/>
              <a:t>It is often necessary to formulaically design mechanics in a way that inherently encourages good player decision making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Interesting RPG mechanics have the capacity to influence player decision making before and during gameplay (e.g. target priority)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There are endless examples here from all manner of RPG games, virtual and tabletop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Today we will focus on one type of RPG system that is typically ignored by players: </a:t>
            </a:r>
            <a:r>
              <a:rPr lang="en-AU" altLang="en-US" sz="2400" dirty="0">
                <a:solidFill>
                  <a:srgbClr val="00B0F0"/>
                </a:solidFill>
              </a:rPr>
              <a:t>Defences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FB50B-E144-E941-10ED-F14BDA6A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214" y="3917795"/>
            <a:ext cx="4582832" cy="2587082"/>
          </a:xfrm>
          <a:prstGeom prst="rect">
            <a:avLst/>
          </a:prstGeom>
        </p:spPr>
      </p:pic>
      <p:pic>
        <p:nvPicPr>
          <p:cNvPr id="8" name="Picture 7" descr="A person in a garment fighting with a dragon&#10;&#10;Description automatically generated">
            <a:extLst>
              <a:ext uri="{FF2B5EF4-FFF2-40B4-BE49-F238E27FC236}">
                <a16:creationId xmlns:a16="http://schemas.microsoft.com/office/drawing/2014/main" id="{BD0AA79B-647C-171F-6C2E-4EA66D079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14" y="1427570"/>
            <a:ext cx="4541769" cy="19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5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, looking, person, standing&#10;&#10;Description automatically generated">
            <a:extLst>
              <a:ext uri="{FF2B5EF4-FFF2-40B4-BE49-F238E27FC236}">
                <a16:creationId xmlns:a16="http://schemas.microsoft.com/office/drawing/2014/main" id="{E6669697-3D76-F6DB-9A1F-B860C9EF5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6"/>
          <a:stretch/>
        </p:blipFill>
        <p:spPr>
          <a:xfrm flipH="1">
            <a:off x="3112173" y="-177593"/>
            <a:ext cx="9354067" cy="7035593"/>
          </a:xfrm>
          <a:prstGeom prst="rect">
            <a:avLst/>
          </a:prstGeom>
          <a:effectLst>
            <a:glow rad="12700">
              <a:schemeClr val="bg1">
                <a:lumMod val="75000"/>
                <a:lumOff val="25000"/>
                <a:alpha val="20000"/>
              </a:schemeClr>
            </a:glow>
            <a:innerShdw blurRad="114300" dist="114300" dir="13860000">
              <a:prstClr val="black">
                <a:alpha val="66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1FB2E-251D-9DAC-85BD-9A184C81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0651-E813-B10E-D144-9AED4B40D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6939679" cy="4353859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AU" altLang="en-US" sz="2400" dirty="0"/>
              <a:t>Defences in RPGs are usually formula driven - used to reduce/mitigate incoming damage to players and NPCs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Defensive stats are typically considered boring by newbie players – they are not flashy, they are passive, rely on being hit etc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However, interesting defensive formulae can shape player options, choices and overall experience playing an RPG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Smart defensive choices typically become the cornerstone of endgame RPG progression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065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C44-6347-CDDD-44D5-8F4B609B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92D050"/>
                </a:solidFill>
              </a:rPr>
              <a:t>Activity – Defences, Players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D96D7-D070-8B6C-5877-FB2639337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24" y="2336873"/>
            <a:ext cx="6876586" cy="4205176"/>
          </a:xfrm>
        </p:spPr>
        <p:txBody>
          <a:bodyPr>
            <a:normAutofit/>
          </a:bodyPr>
          <a:lstStyle/>
          <a:p>
            <a:r>
              <a:rPr lang="en-AU" dirty="0"/>
              <a:t>Many players can struggle with hard games, higher difficulties or endgame RPG content due to ignoring defences</a:t>
            </a:r>
          </a:p>
          <a:p>
            <a:endParaRPr lang="en-AU" dirty="0"/>
          </a:p>
          <a:p>
            <a:r>
              <a:rPr lang="en-AU" i="1" dirty="0"/>
              <a:t>“Defence mechanics are boring. I just want to do big damage!”</a:t>
            </a:r>
          </a:p>
          <a:p>
            <a:endParaRPr lang="en-AU" dirty="0"/>
          </a:p>
          <a:p>
            <a:r>
              <a:rPr lang="en-AU" dirty="0">
                <a:solidFill>
                  <a:srgbClr val="92D050"/>
                </a:solidFill>
              </a:rPr>
              <a:t>As a game designer, how can you better encourage players to experiment with these rules, mechanics and systems?</a:t>
            </a:r>
          </a:p>
        </p:txBody>
      </p:sp>
      <p:pic>
        <p:nvPicPr>
          <p:cNvPr id="9" name="Picture 8" descr="A video game screen shot of a person holding a shield and sword&#10;&#10;Description automatically generated">
            <a:extLst>
              <a:ext uri="{FF2B5EF4-FFF2-40B4-BE49-F238E27FC236}">
                <a16:creationId xmlns:a16="http://schemas.microsoft.com/office/drawing/2014/main" id="{55AD7743-EFF6-901E-1B5E-9A950E8DE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30" y="4459642"/>
            <a:ext cx="4021925" cy="2262333"/>
          </a:xfrm>
          <a:prstGeom prst="rect">
            <a:avLst/>
          </a:prstGeom>
        </p:spPr>
      </p:pic>
      <p:pic>
        <p:nvPicPr>
          <p:cNvPr id="11" name="Picture 10" descr="A video game screen shot&#10;&#10;Description automatically generated">
            <a:extLst>
              <a:ext uri="{FF2B5EF4-FFF2-40B4-BE49-F238E27FC236}">
                <a16:creationId xmlns:a16="http://schemas.microsoft.com/office/drawing/2014/main" id="{71DF5D90-205F-BC3C-91AF-807B58A7EA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775" y="2079470"/>
            <a:ext cx="4023728" cy="22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6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table, sitting, dark&#10;&#10;Description automatically generated">
            <a:extLst>
              <a:ext uri="{FF2B5EF4-FFF2-40B4-BE49-F238E27FC236}">
                <a16:creationId xmlns:a16="http://schemas.microsoft.com/office/drawing/2014/main" id="{249265D2-FF83-7504-C8EF-45078F5A0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7"/>
          <a:stretch/>
        </p:blipFill>
        <p:spPr>
          <a:xfrm>
            <a:off x="6312023" y="927073"/>
            <a:ext cx="5857227" cy="5927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2EBD93-EEC7-E3B2-39D5-11F943AE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Effective Health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3CE40-2974-2FD8-E928-D87F43CEF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41" y="2324877"/>
            <a:ext cx="7199874" cy="4450503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AU" altLang="en-US" sz="3200" dirty="0"/>
              <a:t>Increasing your defences increases how much damage you can ‘absorb’</a:t>
            </a:r>
          </a:p>
          <a:p>
            <a:pPr marL="0" indent="0" eaLnBrk="1" hangingPunct="1">
              <a:buNone/>
            </a:pPr>
            <a:endParaRPr lang="en-AU" altLang="en-US" sz="3200" dirty="0"/>
          </a:p>
          <a:p>
            <a:pPr eaLnBrk="1" hangingPunct="1"/>
            <a:r>
              <a:rPr lang="en-AU" altLang="en-US" sz="3200" dirty="0"/>
              <a:t>For the purpose of balancing, it is useful to know </a:t>
            </a:r>
            <a:r>
              <a:rPr lang="en-AU" altLang="en-US" sz="3200" b="1" dirty="0"/>
              <a:t>exactly</a:t>
            </a:r>
            <a:r>
              <a:rPr lang="en-AU" altLang="en-US" sz="3200" dirty="0"/>
              <a:t> how </a:t>
            </a:r>
            <a:r>
              <a:rPr lang="en-AU" altLang="en-US" sz="3200" dirty="0" err="1"/>
              <a:t>tanky</a:t>
            </a:r>
            <a:r>
              <a:rPr lang="en-AU" altLang="en-US" sz="3200" dirty="0"/>
              <a:t> you are or can be</a:t>
            </a:r>
          </a:p>
          <a:p>
            <a:pPr eaLnBrk="1" hangingPunct="1"/>
            <a:endParaRPr lang="en-AU" altLang="en-US" sz="3200" dirty="0"/>
          </a:p>
          <a:p>
            <a:r>
              <a:rPr lang="en-AU" altLang="en-US" sz="3200" dirty="0"/>
              <a:t>Balance between stacking health vs stacking its effective multiplier</a:t>
            </a:r>
          </a:p>
          <a:p>
            <a:pPr eaLnBrk="1" hangingPunct="1"/>
            <a:endParaRPr lang="en-AU" altLang="en-US" sz="3200" dirty="0"/>
          </a:p>
          <a:p>
            <a:r>
              <a:rPr lang="en-AU" altLang="en-US" sz="3200" dirty="0"/>
              <a:t>A smart player will aim to optimize this. Taking one fifth of incoming damage is the same as having five times as much “effective health”</a:t>
            </a:r>
          </a:p>
          <a:p>
            <a:pPr eaLnBrk="1" hangingPunct="1"/>
            <a:endParaRPr lang="en-AU" altLang="en-US" sz="3200" dirty="0"/>
          </a:p>
          <a:p>
            <a:pPr marL="609585" lvl="1" indent="0">
              <a:buNone/>
            </a:pPr>
            <a:endParaRPr lang="en-AU" altLang="en-US" sz="2666" dirty="0"/>
          </a:p>
          <a:p>
            <a:pPr marL="609585" lvl="1" indent="0">
              <a:buNone/>
            </a:pPr>
            <a:endParaRPr lang="en-AU" altLang="en-US" sz="2666" dirty="0"/>
          </a:p>
          <a:p>
            <a:pPr eaLnBrk="1" hangingPunct="1"/>
            <a:endParaRPr lang="en-AU" altLang="en-US" sz="3200" dirty="0"/>
          </a:p>
          <a:p>
            <a:pPr marL="0" indent="0" eaLnBrk="1" hangingPunct="1">
              <a:buNone/>
            </a:pPr>
            <a:endParaRPr lang="en-AU" altLang="en-US" sz="3200" dirty="0"/>
          </a:p>
          <a:p>
            <a:endParaRPr lang="en-AU" dirty="0"/>
          </a:p>
        </p:txBody>
      </p:sp>
      <p:pic>
        <p:nvPicPr>
          <p:cNvPr id="5" name="Picture 2" descr="data:image/jpeg;base64,/9j/4AAQSkZJRgABAQAAAQABAAD/2wCEAAkGBxANDRANDRAQDQ0NDQ0ODw0NDw8NDQ0PFREWFhURFRUYHSggGCYmHRYWKzEiJSkrOi46Fx8zODc4Nyg5LiwBCgoKDg0OFRAPFy0dHR0rLS8rLSsrLSsxLystLSstKysrKystLS0rKy8xNys3LS0rLS0tLSs3Ky0rLS0rNy0rNP/AABEIAIwBaAMBEQACEQEDEQH/xAAcAAACAgMBAQAAAAAAAAAAAAAAAQIDBAYHBQj/xABIEAABAwIBBgoGCAMGBwAAAAABAAIDBBESBQYTIWGRBxQVFjFBUVJTkiJUcZTR0hcjMkKBk6HBsbKzCENicoKiJTNEc6PC8P/EABsBAQEAAwEBAQAAAAAAAAAAAAABAgMEBQYH/8QANBEBAAEDAQYEAwcEAwAAAAAAAAECERIDBBQhUVKRExUxUwUWQTJhcYGxwdEiI6HhBkLw/9oADAMBAAIRAxEAPwDo5C62tGyIVkCsqEQgjZArKhWQKyIVlRGyBEIEQqFZBGyBEIFZUKyIRCCNlQi1BEsQVuiQVuiQVOiUFTokFTokVU6JQVOiQVOiQVuiUFTokVU6JBU6JBW6JQVOiRVTokFTolBU6JBW6JBU6JRVTokFTokFTokFTolB9GWRCsgRCoRCCNkQrIEQqEQgjZArKhWQKyIVlRGyBEIFZUKyCNkCIQKyoRCIVkESFQiEESxBW6JBU6JBW6JQVOiQVOiRVTolBU6JBU6JBW6JQVOiRVTokFTokFbolBU6JFVOiQVOiUFTokFbokFTolFVOiQfQNlihWQRsqFZArIEQqEQiI2QKyBEKhEII2QKyoVkCsiFZURsgRCBWVCsgjZAiECsqFZEKyCJCoRagiWIK3RIKnRIK3RKCp0SCp0SKqdEoKnRIKnRIKnRKCt0SKqdEgqdEgqdEoK3RIqp0SCp0SgqdEg7uQtaokIFZVCsgg9wbrJsgwpcpws6XjeEuKjlqn8Ru8JcLlqn8Ru8JcR5ap/EbvCt4LFy1T+I3eEuWLlmDxG70vBYuWYO+3el4LFyzB4jd6t4LFyzB4jd4S8IXLMHfbvCZQWLlmDvt3q5QWLliDvt3hMoLFyxB327wmUFkTliDvt3plBYuWIO+3eFcoLFyxB327wmUJYuWIO+3eEygsXK8HfbvCuUFi5Xg77d6ZQWLleDvt3plBYuV4O+3emUFkeV4O+3erlBYuVoO+N6ZQWLlaDvjemUFiOVoO+N6uUJZE5Ug743plBZB2UoO+N6mUFlTsow98b0vC2VuyhD3xvTKCyp2UIe+N6ZQWVur4e+N6l4LK3V0XeG9Lwqp1bF3hvS8Cs1kR+8N6l4Emua7oIKoHRIKnRIKnRIKnRKCt0SK7WQtKlZArKjByrlBlNGXvIAAvrS45plTOeWreQxxjivqt9p3wXHq7TbhS9nZfhU1xFWrwjl9fz5f+9FdNSh/wBpuM9r7v8A4rlnVrn6vWo2HQpi0UR+fH9WezJLD/dR+RvwU8SrnPdluuj7dPaFgyPH4UfkZ8E8SvnPc3XQ9untA5Hj8KPyM+CeJXznubroe3T2g+R4/Cj/AC2fBPEr5z3N10Pbp7QOR4/Cj/LZ8E8SvnPc3XQ9untA5Gj8KP8ALZ8E8SvnPc3XQ9untA5Gj8KP8tnwTxK+c9zddD26e0FyNH4Uf5bPgniV857m66Ht09oHI0fhR/ls+CeJXznubroe3T2g+Ro/Cj/LZ8E8SvnPc3XQ9untA5Gj8KP8tnwTxK+c9zddD26e0MzJGQ4XVEbXQxOaS67XRMIPonqIWVFdc1Rxlo2nQ0adKqYop7RzbVzZpPVKb3eH5V0Xq5vJtp9MdhzZpPVKb3eH5UvVzLafTHYubNJ6nTe7w/Kl6uZbS6Y7DmzSeqU3u8PypermW0umOw5s0nqdN7vD8qXq5ltLpjsObNJ6nTe7Q/Kl6uZbS6Y7DmzSep03u0PypermW0umOw5sUnqdL7tD8qXq5ltLpjsObFJ6nS+7Q/Kl6uZbS6Y7DmxSep0vu0PypermW0umOw5sUnqdL7tD8qXq5ltLpjsObFH6nS+7Q/Kl6uZjpdMdhzYo/U6X3aH5UvVzMdLpjsObFH6nS+7Q/Kl6uZjpdMdhzYo/U6X3aH5UvVzMdLpjsXNej9TpfdoflS9XMx0umOw5r0fqdL7tD8qXq5ltLpjsXNaj9TpfdoflTKrmY6XTHYc1qP1Kl92h+VMquZjpdMdkTmtRepUvu0PyplVzXHS6Y7KZc2qMf9HS/hTQj/1WM1Vc2ynT0p/6x2eNlHNimOuJppn9ToSWt/Fh9H9EjXrp+rZOw6WpHpb8HgvZJTvEc9nNcbMmaLNfsI+6di7tHXp1PxeVtWyV6E8eMT6SyDEuhyK3RKCp0SKqdEg7DZc7MrKiLtQv2IjkHCNlsyT8XafRbrdt2Lj2rVtGMfV7PwjZI1a51Ko4U+n4/wCv4a7k59yFwXfTYtzyVawS6TTwewx7Vm55iU9K1LpjUNK1LmNR6VqXTGoaVqXMZGlalzGRpWpcxkaVqXMZLStS8LhJ6VqXhMJGlal4MJZ2Q5W8ai/zO/kctmnMZQ5dtpnwKvy/WG542rq4Pn7SMbU4FpIuai2kYmoWk8TU4FpGJqcC0jE1OBaRianAtIxNTgWkYmpwLSMTU4FpGJqcC0jE1OBaRianAtIxNTgWkYmpwLSWJqFpGJqFqhiahaoiWov9THqQ2yxlt05lr2UQFoqeroNfr4WytdG/WHbweoj2LXTVNNV4dtejTq0TRV6S83J9yCx/243Fp226/wAV7mlXFdMVQ+O1tKdLUqoq9YZDolm1KnRIKnRIOrWXM2FZBRWao3H/AAlB885wyF1ZMT3yF5W0z/cl9l8H04jZKZ5zM/5t+ymkmwlc93p4vfo8qYR0pcxZwyztS5gfLG1LmBcsbUuYHyxtS5gfLG1LmA5Y2pcwHLG1LmBHLG1LmA5Y2pcwPlfalzAcr7UuYQ9HN3K16yEX6XP/AKbls05/qhy7Zp30Ko/D9Yb7x/aurJ4XgDj+1MjwBx/apmbuXH0zN3Pj+1Mzdxx/amZu44/tTM3ccf2pmbuOP7UzN3HH9qZm7jj+1Mzdxx/amZu44/tTM3ccf2pmbuOP7UzN3HH9qZm7jj+1Mzdy4+ma7uOPpmbuOUNqZm7oSV90mtlTs7zaufEtcy69LTs85+ta3XDDhjtVPt96Njj7dY/YL1dhm+n+b5j4xTEbRePrEfvDNdEu15Sp0SCp0SK6WQuNsItVFVRHiY4doKDgGeFCYK2QEWDjiG1eXtdNtS/N9n8B1Ir2bD60zP8Anj/LxQFy3e1isbIQpcxTExVuYpacpcxGnKXMRpylzE9OVLmI05S5iNOUuYlpyrcxGnKXMT4wUuYjjBUuYvVzVmJr4P8ANJ/Tcs6J/qhz7VT/AGqvy/V0vSFdF3k4wNIUuYwWMpcxgYylzE8ZS5jAxlLmMDGUuYwMZS5jAxlLmMDGUuYwMZS5jAxlLmMDGUuYwMZS5jAxlLmMDGUuYwWMpcxgYylzEYylzEsZUXEi4otoQIujKEcCi3U0TMU8j+puGMH2dP6kr19jpx0/xfLfE9SK9om304M8sXW89W6JBU6JBv64m0IFZBofCJmualmmiH1jNft2LTr6XiU2+r0fhu3TsmtFfrTPCY+7+Y/05FLCWOLXAtc02IPSCvGqiaZtL9A0q6NWiK6JvE+koYVLtmIwpcxGFLmIwpcxGFLmIwpcxGFLmIwpcxGFLmIwpcxGFLmIwpcxexmi3/iEHtk/puWen9qHLtsW0avy/V0/Aup4VxgQuMCFxgQuMCFxgQuMCFxgQuMCFxgQuMCFxgQuMCFxgQuMCFxgQuMCFxgQuMCFxgQuMCFxgQuxqqXD6DNcrvsjujvH/wC1rdo6M6k/c5Nr2yNGnh9qfT+WRSUwjYG9fWesntXsRFos+YmZmbyusqiJCoRag3RcTaEAgi5oIsdYKDVM4cyYKu7gMD+83UVq1NGjU+1Dt2Pb9fZJvpVcPrHrE/l/HFpdVwbVDT9W8EdVxrXHVsHKp7+n/wAnm39zS4/dP7TH7sf6O6vtbuKx3CrqbfmfT9qe8D6PKvtbuKbhV1HzPp+1PeC+j2r7W7im4VdR8z6ftT3gfR7VdrdxV3CrqPmfT9qe8F9H1V2t3FNwq6j5n0/anvA+j6q7W7im4VdR8z6ftT3gfR/VdrdxTcKuo+Z9P2p7wXMCq7W7k3CrqPmjT9qe8DmBVdrdxTy+rqPmjT9qe8FzBqu1u4p5fV1HzRp+1PeBzBqu1u4p5fV1HzRp+1PeGbkbM+ppqmOcgPEZd6I1E3aR+6zo2Gqmb5NG0f8AItPV05o8OYv98Nqwz+AfOFu3aebzvNKOmStP4B84Tdp5nmlHTItN4B84Tdp5p5pR0yX13gHzhN2nmeaUdMj67wD5wm61czzSjpkrzeAfOE3WrmeaUdMi83gHzhN1q5nmlHTIxTeAfOE3WrmeaUdMljm8A+cK7rVzPNKOmRjm8A+cJutXM80o6ZLSTeA7zhN1q5nmlHTI0k3gO84TdauZ5pR0yNLL4DvOE3SrmeaUdMlppfAd5wm6VczzSjpkaaXwHecJulXM80o6ZLTy+A7zhN0q5nmlHTI08vgO84TdKuZ5rR0yOMS+A7zhN0q5nmtHTJcYl8B3narulXM81o6ZHGZfAd52pulXM81o6ZHGZfAPnHwTdKuaea0dMpBs8nU2Edt8bvwvq/RbaNjiPtTdo1filcxaiLf5ZFNRNj19LjrLjrJPtXXTTFMWh5lVU1TeZvK+yyQiECsqFZEbguNtCAQCAQCAQCBWQItQItVEcKBWVCwoFhQLCgjhVQi1Ai1AsKBYVREtQItQItVQi1BHCgRaqEWoFhQItVES1ELCgWFAsKoiWoFhQKyoWFAsKIVlRGyBEIEQqFZBGyDbVyNgQCAQCAQCAQCAQCBWQIhAi1UKyDXM8M8qPIzGuq3OMklzHBEA6V4HS63QBtKkzYs1LJ/DTQSyBksNRTtcQBI7A9o9tjqUzWzoLMpQOg4yJWcXEZlMxcAwRgXLierUs7o57XcNGTo5CyKKonYDbStaxjTtAcb/AKBY5rZt2bOddJlSLSUrycNscbxhkYT2hWKrpZ7dlkjwc9s4OScnyVuASuY6JjYi7AHl7wDrsegXP4KTNoU81stOrqKCqlY2GSoYZNE1xeGtLjg1ka7tsfxVibwPZdYC51AC5J1ADtVRoWW+FfJtJK6Fmkqyz7T6cNMWLuhxIxe0alhNcLZulJVNmYx7dWNjHgHpGIA2/VZ3RrOd+f1Fkl4hmxzVBaHGGEAuY09BcSQBfsUmuIIhjZs8JNDlGQQNElPM77LJg2zj2Ag2UiuJJhs2VMpw0dO+qqHiOGIXc869gAHWSegLOZsjQ28MdAZMGhqQy9tKRHb24QbrDxI5MsW95NylDVxNmgeHxvF2uH8FnE3YsqyoRCoiQiFZArIEQqEQgjZArKhWQIhEKyojZAiEG0rlbAgEAgEAgEAgEAgEAgEAgVkGk515hUdbWDKVQZ5JYxFaIvZxbDHrDCzBcgm5IvruVLK5twkZYpq+njpqRwrarStdG2mY6QxsAIOsDruNQ/ZSZFmUoamjzWfSyFwka2MytBuWNfUhxYT/AKgD+KfQZvBfExuTGtja3HPLKZnWBL+prTsw21bSrSS1nNGtFHnDLDTOHF5J6qIYfsYBicLdoBaLKR6j6AyXPpIwVsRzX+0FWYaKjpRfFPVPlsL6xGzD/GULGtYbJm7TmFsNOPswQxRD/QwN/ZWEe5nJkZuUKKWje90TJwxrnssXhoe1xAv2gW/FWeI4hwu5Cp8nChgpIhFHaqJP2pJHXj9J7jrd+3UsKossOoZoTOcyIE/3UQ/2hZwjl+bU3G85Kyql+scx1ZLHi1hpEgjZua7V7AsI+0v0HCrG6Coo6xvozSNmGMaiTGWlpPnSshk8K2Wny0NFDf0Z3PneL9bWMwj/AMjtyVTwIbCMltkyOKJrWiMUN7YR/wA3R4tJ7cWu6ytwR4fA7lV4ZPAScMb4njZiDgf5ApRJLs8LsTQVtYpWVCsgVkCIVESEQrIFZArKhEII2QKyoVkCIRGyrmbAgEAgEAgEAgEAgEAgEAgEGuVmeWT2V3JcspFWXMjMRjkABe0OHp2trDhrupdXN+EXM2kyRSOyhkzSUU8D4wCyeV4kDnhpacZJ676uxSYGbmNlWOvyY6TKWjEbtJBM6Uhkb2ahck9H2re1IHkN4OoiXOoMozuoXuLXRwuDr9rcYNj091LDV83qSM5wOFI21PSmbDY4vRYzRYr9d3EG+1SPVXf82wdGtkMXL+FV5q85cm0QsWQsgc4dhdK58n+xjVjPqsOiZCjxPLtqyhGxYVRxX+0Oyz8nW621n8YVhWsN0zRFhHsii/lCyhHLs1KY0+cFdC4WLXVkdj/3g4H8Q1YR6qyuGeQOOToW65AypeWjW6z3Rtbq2lh3K1EMThOoXNp6I/dhL4HH/EWMt/I5KiG9UFU2PJsk79TWZOc8/hD0b9SyieCNJ4JKdwZUzfddJDGNpaHE/wAzd6xoWXccnj6sexbYYsiyqFZArII2VCsgVkCIVESEQrIFZArKhEII2QbEudmEAgEAgEAgEAgEAgEAgEAg0HhIzAiyq9lXHI6lrYmBgmYMTXtBuA5txrFzYg9eu9haTCtAq8wa2pc1lflGSaKM6mlskhHsDnWBt161LDdcj5tRcX4iIzxUxOicwk4nNdfESR1kkm6thqtXwbVtGHw0eUpI6SQm8Za9rrHqOE2PtFrqWLvYzSzRiyfGWRYpZZS3SzvGEut0Na37o6e34IgdLyVTaOMBZDnWUczarnFNliZ0RpyHCFjHvdKPqRE27S2w1XPSpbiN4yBBZtyrAnnPk2aropaemqHUc79GWVLAS6PDI1xtYg6wCOnrVlHI8v8AB1WzOa6qyrJVOivozLE92C9r4bv1dA3BYYrdnZsZErqashmmr5J4oi+8Ba5rZLxuaL+l1Eg6+xWIHpZ45jmuqBlKjmdR1mECRzWkslsLAmxBBtYX13sNSsxceDkfMd7KsVlfO6tnYQY2kHCHD7LiSbm3UNSkQN1qc2I8oUklPUg4JACHN1PY8a2vae0LK10aBWcHla1vFX5Rc6kBHoaN+sDo9HFb9Vjit24ZuZCZTRx00DSI49d3a3Pcel7j2lZRCN7giwtA2LJE7KiJCBEIEQqhWQKyCNlQrIEQgRCoiQiFZArIPeWhmEAgEAgEAgEAgEAgEAgEAgThfUUGM+gjcbkILIaZrOgICama/pCCEdExpuAisgBEVzQB/SgcUQYLBBMhBjS0THayEFfJsY6lRaKdoFrakFByey97IL2xBosAqKZqRr+kICKkazoCC2yoiQiEQgVlQrIEQgiQgVlUKyBWQRsqFZArIEQqPaWhkEAgEAgEAgEAgEAgEAgEAgEAgEAgEAgEAgEAgECsgRCBFqojZArKhWQKyBWQKyoiQiEQgVlQrIEQgiQgRCqFZAiEESFR660sggEAgEAgEAgEAgEAgEAgEAgEAgEAgEAgEAgEAgEAgECIQIhURIQJUJAiEESgSBEKhEIhEIIqhIEQgRCqI2Qf/9k=">
            <a:extLst>
              <a:ext uri="{FF2B5EF4-FFF2-40B4-BE49-F238E27FC236}">
                <a16:creationId xmlns:a16="http://schemas.microsoft.com/office/drawing/2014/main" id="{693E6B81-AEF2-96F8-1BB4-9CA264E2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1196752"/>
            <a:ext cx="2900894" cy="112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84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gold armor with an object&#10;&#10;Description automatically generated">
            <a:extLst>
              <a:ext uri="{FF2B5EF4-FFF2-40B4-BE49-F238E27FC236}">
                <a16:creationId xmlns:a16="http://schemas.microsoft.com/office/drawing/2014/main" id="{344091E3-5D94-E33E-286E-2C983D20AD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721" y="970059"/>
            <a:ext cx="5921976" cy="5887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37425-7162-B630-BC45-3CFBA955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Effective Health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61CCE-EEA3-6416-83CE-E13C008EF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80" y="2178205"/>
            <a:ext cx="7248293" cy="4679795"/>
          </a:xfrm>
        </p:spPr>
        <p:txBody>
          <a:bodyPr>
            <a:normAutofit fontScale="62500" lnSpcReduction="20000"/>
          </a:bodyPr>
          <a:lstStyle/>
          <a:p>
            <a:r>
              <a:rPr lang="en-AU" altLang="en-US" sz="3200" dirty="0"/>
              <a:t>Calculating EHP in games varies, depending on how defences work and what can contribute to it</a:t>
            </a:r>
          </a:p>
          <a:p>
            <a:endParaRPr lang="en-AU" altLang="en-US" sz="3200" dirty="0"/>
          </a:p>
          <a:p>
            <a:pPr marL="0" indent="0">
              <a:buNone/>
            </a:pPr>
            <a:r>
              <a:rPr lang="en-AU" altLang="en-US" sz="3200" dirty="0"/>
              <a:t>General Formula:</a:t>
            </a:r>
          </a:p>
          <a:p>
            <a:pPr lvl="1"/>
            <a:r>
              <a:rPr lang="en-AU" altLang="en-US" sz="2800" dirty="0"/>
              <a:t>Health Pool * Defence Contribution = Effective Health Points</a:t>
            </a:r>
          </a:p>
          <a:p>
            <a:endParaRPr lang="en-AU" altLang="en-US" sz="3200" dirty="0"/>
          </a:p>
          <a:p>
            <a:r>
              <a:rPr lang="en-AU" altLang="en-US" sz="3200" dirty="0"/>
              <a:t>Monster Hunter:</a:t>
            </a:r>
          </a:p>
          <a:p>
            <a:pPr lvl="1"/>
            <a:r>
              <a:rPr lang="en-AU" altLang="en-US" sz="2800" dirty="0" err="1"/>
              <a:t>Defense</a:t>
            </a:r>
            <a:r>
              <a:rPr lang="en-AU" altLang="en-US" sz="2800" dirty="0"/>
              <a:t> EHP = (DEF / 80) + 1</a:t>
            </a:r>
          </a:p>
          <a:p>
            <a:pPr marL="0" indent="0">
              <a:buNone/>
            </a:pPr>
            <a:endParaRPr lang="en-AU" altLang="en-US" sz="3200" dirty="0"/>
          </a:p>
          <a:p>
            <a:r>
              <a:rPr lang="en-AU" altLang="en-US" sz="3200" dirty="0"/>
              <a:t>League of Legends:</a:t>
            </a:r>
          </a:p>
          <a:p>
            <a:pPr lvl="1"/>
            <a:r>
              <a:rPr lang="en-AU" altLang="en-US" sz="2800" dirty="0"/>
              <a:t>Armour EHP = Health * (1+ 0.01 * Armor)</a:t>
            </a:r>
          </a:p>
          <a:p>
            <a:pPr lvl="1"/>
            <a:r>
              <a:rPr lang="en-AU" altLang="en-US" sz="2800" dirty="0"/>
              <a:t>Magic EHP = Health * (1+ 0.01 * MR)</a:t>
            </a:r>
          </a:p>
          <a:p>
            <a:pPr lvl="1"/>
            <a:endParaRPr lang="en-AU" altLang="en-US" sz="2800" dirty="0"/>
          </a:p>
          <a:p>
            <a:r>
              <a:rPr lang="en-AU" altLang="en-US" sz="3300" dirty="0"/>
              <a:t>Diablo III</a:t>
            </a:r>
          </a:p>
          <a:p>
            <a:pPr lvl="1"/>
            <a:r>
              <a:rPr lang="en-AU" sz="2700" dirty="0"/>
              <a:t>Armour EHP = Health x (1 + (Armor/(50 x Monster Level))</a:t>
            </a:r>
            <a:endParaRPr lang="en-AU" altLang="en-US" sz="3200" dirty="0"/>
          </a:p>
          <a:p>
            <a:endParaRPr lang="en-AU" altLang="en-US" sz="3200" dirty="0"/>
          </a:p>
          <a:p>
            <a:endParaRPr lang="en-AU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568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dragon with wings&#10;&#10;Description automatically generated">
            <a:extLst>
              <a:ext uri="{FF2B5EF4-FFF2-40B4-BE49-F238E27FC236}">
                <a16:creationId xmlns:a16="http://schemas.microsoft.com/office/drawing/2014/main" id="{E22E4E64-B365-2A50-D90D-44CBF2717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52"/>
          <a:stretch/>
        </p:blipFill>
        <p:spPr>
          <a:xfrm>
            <a:off x="6472858" y="297366"/>
            <a:ext cx="5719142" cy="656063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A92A1-4F6C-1F59-A1D6-0D7C1D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Endgame Stats &amp; Itemisation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28A6F-1057-5172-C92C-2A139458F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18" y="2318434"/>
            <a:ext cx="7274214" cy="427208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RPGs should be balanced at lower and higher difficulties around players who will do some minor amount of min-maxing</a:t>
            </a:r>
          </a:p>
          <a:p>
            <a:endParaRPr lang="en-AU" dirty="0"/>
          </a:p>
          <a:p>
            <a:r>
              <a:rPr lang="en-AU" dirty="0"/>
              <a:t>As designers, it is important to consider formulas for mechanics and how they will scale in the long-term</a:t>
            </a:r>
          </a:p>
          <a:p>
            <a:endParaRPr lang="en-AU" dirty="0"/>
          </a:p>
          <a:p>
            <a:r>
              <a:rPr lang="en-AU" dirty="0"/>
              <a:t>Both players and enemies should be able to keep up with each other without the numbers on gear and on-screen becoming absurd</a:t>
            </a:r>
          </a:p>
          <a:p>
            <a:endParaRPr lang="en-AU" dirty="0"/>
          </a:p>
          <a:p>
            <a:r>
              <a:rPr lang="en-AU" dirty="0"/>
              <a:t>Not even big AAA companies do this very well…</a:t>
            </a:r>
          </a:p>
        </p:txBody>
      </p:sp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A081454-ACE8-ED2E-914F-FFEA095F6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41" y="6440122"/>
            <a:ext cx="577517" cy="30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C976-DFC7-20E4-D436-9C99EE4B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Designing all of this…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7A87-9F14-70E7-1CF0-E1AE6813C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21" y="2323458"/>
            <a:ext cx="7370858" cy="4205176"/>
          </a:xfrm>
        </p:spPr>
        <p:txBody>
          <a:bodyPr>
            <a:normAutofit fontScale="92500"/>
          </a:bodyPr>
          <a:lstStyle/>
          <a:p>
            <a:r>
              <a:rPr lang="en-AU" dirty="0"/>
              <a:t>Players will </a:t>
            </a:r>
            <a:r>
              <a:rPr lang="en-AU" dirty="0">
                <a:hlinkClick r:id="rId3"/>
              </a:rPr>
              <a:t>break and breakdown your game</a:t>
            </a:r>
            <a:r>
              <a:rPr lang="en-AU" dirty="0"/>
              <a:t>, so you should be prepared for that. Assignment 2? </a:t>
            </a:r>
            <a:r>
              <a:rPr lang="en-AU" dirty="0">
                <a:sym typeface="Wingdings" panose="05000000000000000000" pitchFamily="2" charset="2"/>
              </a:rPr>
              <a:t></a:t>
            </a:r>
            <a:endParaRPr lang="en-AU" dirty="0"/>
          </a:p>
          <a:p>
            <a:endParaRPr lang="en-AU" dirty="0"/>
          </a:p>
          <a:p>
            <a:r>
              <a:rPr lang="en-AU" dirty="0"/>
              <a:t>As designers, you should create spreadsheets, design formulas, have tables deriving item budgets etc</a:t>
            </a:r>
          </a:p>
          <a:p>
            <a:endParaRPr lang="en-AU" dirty="0"/>
          </a:p>
          <a:p>
            <a:r>
              <a:rPr lang="en-AU" dirty="0"/>
              <a:t>Such artifacts will vastly improve your capacity to both balance and bug-test aspects of your games</a:t>
            </a:r>
          </a:p>
          <a:p>
            <a:endParaRPr lang="en-AU" dirty="0"/>
          </a:p>
          <a:p>
            <a:r>
              <a:rPr lang="en-AU" dirty="0"/>
              <a:t>Most importantly, deep discussions amongst your designers, programmers and artists too!</a:t>
            </a:r>
          </a:p>
        </p:txBody>
      </p:sp>
      <p:pic>
        <p:nvPicPr>
          <p:cNvPr id="6" name="Picture 5" descr="A paper with different colored squares&#10;&#10;Description automatically generated">
            <a:extLst>
              <a:ext uri="{FF2B5EF4-FFF2-40B4-BE49-F238E27FC236}">
                <a16:creationId xmlns:a16="http://schemas.microsoft.com/office/drawing/2014/main" id="{0C9432AF-5118-4E35-FE57-74D1ED3F1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79" y="263936"/>
            <a:ext cx="3140460" cy="3140460"/>
          </a:xfrm>
          <a:prstGeom prst="rect">
            <a:avLst/>
          </a:prstGeom>
        </p:spPr>
      </p:pic>
      <p:pic>
        <p:nvPicPr>
          <p:cNvPr id="8" name="Picture 7" descr="A graph of function with colored lines and numbers&#10;&#10;Description automatically generated">
            <a:extLst>
              <a:ext uri="{FF2B5EF4-FFF2-40B4-BE49-F238E27FC236}">
                <a16:creationId xmlns:a16="http://schemas.microsoft.com/office/drawing/2014/main" id="{A0599744-8282-53BC-7846-51ABE060B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79" y="3453605"/>
            <a:ext cx="3289190" cy="30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95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C289-AAC9-4A5C-5188-5606C975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92D050"/>
                </a:solidFill>
              </a:rPr>
              <a:t>Activity – Other ‘EHP’ related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28A6-57A1-98FE-6263-808F0AC1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35" y="2403778"/>
            <a:ext cx="6939680" cy="4182873"/>
          </a:xfrm>
        </p:spPr>
        <p:txBody>
          <a:bodyPr>
            <a:normAutofit/>
          </a:bodyPr>
          <a:lstStyle/>
          <a:p>
            <a:r>
              <a:rPr lang="en-AU" dirty="0"/>
              <a:t>Damage mitigation is but one ‘layer’ to consider when attempting to balance items, abilities etc around something like EHP and survivability</a:t>
            </a:r>
          </a:p>
          <a:p>
            <a:endParaRPr lang="en-AU" dirty="0"/>
          </a:p>
          <a:p>
            <a:r>
              <a:rPr lang="en-AU" dirty="0">
                <a:solidFill>
                  <a:srgbClr val="92D050"/>
                </a:solidFill>
              </a:rPr>
              <a:t>Consider what else players have that may contribute to their survivability in typical RPGs</a:t>
            </a:r>
          </a:p>
          <a:p>
            <a:endParaRPr lang="en-AU" dirty="0">
              <a:solidFill>
                <a:srgbClr val="92D050"/>
              </a:solidFill>
            </a:endParaRPr>
          </a:p>
          <a:p>
            <a:r>
              <a:rPr lang="en-AU" dirty="0">
                <a:solidFill>
                  <a:srgbClr val="92D050"/>
                </a:solidFill>
              </a:rPr>
              <a:t>What should be considered when balancing endgame items and encounters?</a:t>
            </a:r>
          </a:p>
        </p:txBody>
      </p:sp>
      <p:pic>
        <p:nvPicPr>
          <p:cNvPr id="4" name="Picture 3" descr="A picture containing sitting, table, different, holding&#10;&#10;Description automatically generated">
            <a:extLst>
              <a:ext uri="{FF2B5EF4-FFF2-40B4-BE49-F238E27FC236}">
                <a16:creationId xmlns:a16="http://schemas.microsoft.com/office/drawing/2014/main" id="{84C7BA4F-9062-FB42-2A6D-A9E6CC70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39" y="4495215"/>
            <a:ext cx="3969834" cy="2233031"/>
          </a:xfrm>
          <a:prstGeom prst="rect">
            <a:avLst/>
          </a:prstGeom>
        </p:spPr>
      </p:pic>
      <p:pic>
        <p:nvPicPr>
          <p:cNvPr id="6" name="Picture 5" descr="A video game screen shot&#10;&#10;Description automatically generated">
            <a:extLst>
              <a:ext uri="{FF2B5EF4-FFF2-40B4-BE49-F238E27FC236}">
                <a16:creationId xmlns:a16="http://schemas.microsoft.com/office/drawing/2014/main" id="{92FA52E5-2944-D8D9-8F31-EF6E72A6F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39" y="2133667"/>
            <a:ext cx="3969834" cy="223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2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0D58-C97F-740A-69BC-2A57B4EA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Example: Skyrim - Armour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994C4-C7CD-B560-129E-1223832C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57" y="2255097"/>
            <a:ext cx="6857903" cy="4428200"/>
          </a:xfrm>
        </p:spPr>
        <p:txBody>
          <a:bodyPr>
            <a:normAutofit fontScale="77500" lnSpcReduction="20000"/>
          </a:bodyPr>
          <a:lstStyle/>
          <a:p>
            <a:r>
              <a:rPr lang="en-AU" altLang="en-US" sz="3200" dirty="0"/>
              <a:t>Each point of Armour Rating reduces physical damage taken by 0.12%</a:t>
            </a:r>
          </a:p>
          <a:p>
            <a:pPr lvl="1"/>
            <a:r>
              <a:rPr lang="en-AU" altLang="en-US" sz="2666" dirty="0"/>
              <a:t>Exponential, until cap at 567 AR (no bonuses)</a:t>
            </a:r>
          </a:p>
          <a:p>
            <a:pPr lvl="1"/>
            <a:r>
              <a:rPr lang="en-AU" altLang="en-US" sz="2666" dirty="0"/>
              <a:t>Maximum of 80% damage reduction (5x)</a:t>
            </a:r>
          </a:p>
          <a:p>
            <a:pPr lvl="1"/>
            <a:r>
              <a:rPr lang="en-AU" altLang="en-US" sz="2666" dirty="0"/>
              <a:t>Formula is linear, but mitigation is exponential</a:t>
            </a:r>
          </a:p>
          <a:p>
            <a:pPr eaLnBrk="1" hangingPunct="1"/>
            <a:endParaRPr lang="en-AU" altLang="en-US" sz="3200" dirty="0"/>
          </a:p>
          <a:p>
            <a:pPr eaLnBrk="1" hangingPunct="1"/>
            <a:r>
              <a:rPr lang="en-AU" altLang="en-US" sz="3200" dirty="0"/>
              <a:t>Player considerations: </a:t>
            </a:r>
          </a:p>
          <a:p>
            <a:pPr lvl="1"/>
            <a:r>
              <a:rPr lang="en-AU" altLang="en-US" sz="2666" dirty="0"/>
              <a:t>Stacking and improving armour is worthwhile</a:t>
            </a:r>
          </a:p>
          <a:p>
            <a:pPr lvl="1"/>
            <a:r>
              <a:rPr lang="en-AU" altLang="en-US" sz="2666" dirty="0"/>
              <a:t>Becomes more effective the more you stack!</a:t>
            </a:r>
          </a:p>
          <a:p>
            <a:pPr lvl="1"/>
            <a:r>
              <a:rPr lang="en-AU" altLang="en-US" sz="2666" dirty="0"/>
              <a:t>You don’t need heavy armour, you can improve light armour to the cap with some effort</a:t>
            </a:r>
          </a:p>
          <a:p>
            <a:pPr marL="0" indent="0" eaLnBrk="1" hangingPunct="1">
              <a:buNone/>
            </a:pPr>
            <a:endParaRPr lang="en-AU" altLang="en-US" sz="3200" dirty="0"/>
          </a:p>
          <a:p>
            <a:pPr eaLnBrk="1" hangingPunct="1"/>
            <a:r>
              <a:rPr lang="en-AU" altLang="en-US" sz="3200" dirty="0"/>
              <a:t>You are very ‘squishy’ in Skyrim if you ignore armour rating</a:t>
            </a:r>
          </a:p>
          <a:p>
            <a:endParaRPr lang="en-AU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1C8C4A8-0E57-380B-41FD-14ECFD54B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780" y="3375285"/>
            <a:ext cx="38100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58ED20-503A-D142-DD9A-AF5C39BDC631}"/>
              </a:ext>
            </a:extLst>
          </p:cNvPr>
          <p:cNvSpPr txBox="1"/>
          <p:nvPr/>
        </p:nvSpPr>
        <p:spPr>
          <a:xfrm>
            <a:off x="8319783" y="6304655"/>
            <a:ext cx="3159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AU" altLang="en-US" sz="2400" dirty="0"/>
              <a:t>Mitigation = AR * 0.12</a:t>
            </a:r>
          </a:p>
        </p:txBody>
      </p:sp>
      <p:pic>
        <p:nvPicPr>
          <p:cNvPr id="8" name="Picture 7" descr="A video game screen shot&#10;&#10;Description automatically generated">
            <a:extLst>
              <a:ext uri="{FF2B5EF4-FFF2-40B4-BE49-F238E27FC236}">
                <a16:creationId xmlns:a16="http://schemas.microsoft.com/office/drawing/2014/main" id="{114A27F8-3C91-9D4A-C883-CC094A0BA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780" y="1130803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5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otGrid">
          <a:fgClr>
            <a:schemeClr val="bg1">
              <a:lumMod val="75000"/>
              <a:lumOff val="2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48" y="0"/>
            <a:ext cx="9613861" cy="1080938"/>
          </a:xfrm>
        </p:spPr>
        <p:txBody>
          <a:bodyPr/>
          <a:lstStyle/>
          <a:p>
            <a:pPr algn="ctr"/>
            <a:r>
              <a:rPr lang="en-AU" dirty="0"/>
              <a:t>IGB190 - Weekly Outline</a:t>
            </a:r>
          </a:p>
        </p:txBody>
      </p:sp>
      <p:sp>
        <p:nvSpPr>
          <p:cNvPr id="11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10901552" y="382625"/>
            <a:ext cx="1184095" cy="167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CRICOS N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o.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00213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J</a:t>
            </a:r>
          </a:p>
        </p:txBody>
      </p:sp>
      <p:graphicFrame>
        <p:nvGraphicFramePr>
          <p:cNvPr id="4" name="Group 1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90512"/>
              </p:ext>
            </p:extLst>
          </p:nvPr>
        </p:nvGraphicFramePr>
        <p:xfrm>
          <a:off x="785495" y="915172"/>
          <a:ext cx="10621009" cy="5096940"/>
        </p:xfrm>
        <a:graphic>
          <a:graphicData uri="http://schemas.openxmlformats.org/drawingml/2006/table">
            <a:tbl>
              <a:tblPr/>
              <a:tblGrid>
                <a:gridCol w="989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038">
                  <a:extLst>
                    <a:ext uri="{9D8B030D-6E8A-4147-A177-3AD203B41FA5}">
                      <a16:colId xmlns:a16="http://schemas.microsoft.com/office/drawing/2014/main" val="1751161993"/>
                    </a:ext>
                  </a:extLst>
                </a:gridCol>
                <a:gridCol w="1955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Lecture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Workshop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Assessment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1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Introduction and Overview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2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Unity &amp; Scripting Basics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Project Setup and Basic Scripting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3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Principles of Game Mechanics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Avatar Setup &amp; Mechanics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4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Designing Gameplay Interactions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Enemy Setup &amp; Interactions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5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Designing Game Mechanics for PX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Assignment 1 – Part B Work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303152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6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Look, Feel and Flow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lang="en-AU" sz="1600" baseline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Visual Effects, Fine Tuning, UI Elements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A1 Due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7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RPG Mechanics and Itemisation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lang="en-AU" sz="1600" b="0" baseline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A2 Setup, How to Play, Game Balancing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8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RPG Formulas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lang="en-AU" sz="1600" b="0" baseline="0">
                          <a:solidFill>
                            <a:srgbClr val="92D050"/>
                          </a:solidFill>
                        </a:rPr>
                        <a:t>Damage Formulas, Recovery and Items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9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UI and Game Flow / Feedback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lang="en-AU" sz="1600" baseline="0" dirty="0"/>
                        <a:t>Create a Character and Abilities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435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Mid–Semester Break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6853098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10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Advanced Gameplay Systems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lang="en-AU" sz="1600" baseline="0"/>
                        <a:t>Creating Legendary Items, Enemy Design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150645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11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Level Design and Layout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lang="en-AU" sz="1600" b="0" baseline="0">
                          <a:solidFill>
                            <a:schemeClr val="tx1"/>
                          </a:solidFill>
                        </a:rPr>
                        <a:t>Level Design, Encounters, Goals &amp; Quests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12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Playtesting &amp; Finetuning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Playtesting (lite)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349749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Week 13</a:t>
                      </a:r>
                    </a:p>
                  </a:txBody>
                  <a:tcPr marL="81751" marR="81751" marT="40866" marB="4086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BD0D9"/>
                        </a:buClr>
                        <a:buSzPct val="95000"/>
                        <a:buFont typeface="Wingdings 2" charset="2"/>
                        <a:buNone/>
                        <a:tabLst/>
                        <a:defRPr/>
                      </a:pPr>
                      <a:r>
                        <a:rPr lang="en-AU" sz="1600" b="0" baseline="0" dirty="0">
                          <a:solidFill>
                            <a:schemeClr val="tx1"/>
                          </a:solidFill>
                        </a:rPr>
                        <a:t>Assignment 2 Work and Playtesting Feedback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A2 Due</a:t>
                      </a:r>
                    </a:p>
                  </a:txBody>
                  <a:tcPr marL="81751" marR="81751" marT="40866" marB="4086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9572" y="6327606"/>
            <a:ext cx="431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Note: Topics &amp; order subject to change</a:t>
            </a:r>
          </a:p>
        </p:txBody>
      </p:sp>
      <p:sp>
        <p:nvSpPr>
          <p:cNvPr id="10" name="object 4"/>
          <p:cNvSpPr/>
          <p:nvPr/>
        </p:nvSpPr>
        <p:spPr>
          <a:xfrm>
            <a:off x="10222030" y="0"/>
            <a:ext cx="1965608" cy="599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E73D822-38F1-4B56-8658-85575280D553}"/>
              </a:ext>
            </a:extLst>
          </p:cNvPr>
          <p:cNvSpPr txBox="1">
            <a:spLocks/>
          </p:cNvSpPr>
          <p:nvPr/>
        </p:nvSpPr>
        <p:spPr>
          <a:xfrm>
            <a:off x="10901552" y="364851"/>
            <a:ext cx="1184095" cy="1677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CRICOS N</a:t>
            </a:r>
            <a:r>
              <a:rPr kumimoji="0" lang="en-AU" sz="105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o.</a:t>
            </a:r>
            <a:r>
              <a:rPr kumimoji="0" lang="en-AU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</a:t>
            </a:r>
            <a:r>
              <a:rPr kumimoji="0" lang="en-AU" sz="105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00213</a:t>
            </a:r>
            <a:r>
              <a:rPr kumimoji="0" lang="en-AU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J</a:t>
            </a:r>
            <a:endParaRPr kumimoji="0" lang="en-AU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241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256A-5D53-05F4-7BB8-04708918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Example: Path of Exile - Armour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14D4-59B5-BA62-4441-C849882E0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2258171"/>
            <a:ext cx="7203882" cy="4723074"/>
          </a:xfrm>
        </p:spPr>
        <p:txBody>
          <a:bodyPr>
            <a:normAutofit fontScale="70000" lnSpcReduction="20000"/>
          </a:bodyPr>
          <a:lstStyle/>
          <a:p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Damage Reduction = Armour / (Armour + 10 * Raw Damage)</a:t>
            </a:r>
          </a:p>
          <a:p>
            <a:pPr eaLnBrk="1" hangingPunct="1"/>
            <a:endParaRPr lang="en-AU" altLang="en-US" sz="3200" dirty="0"/>
          </a:p>
          <a:p>
            <a:pPr eaLnBrk="1" hangingPunct="1"/>
            <a:r>
              <a:rPr lang="en-AU" altLang="en-US" sz="3200" dirty="0"/>
              <a:t>Path of Exile’s damage mitigation % from armour is a function of how hard you are hit</a:t>
            </a:r>
          </a:p>
          <a:p>
            <a:pPr eaLnBrk="1" hangingPunct="1"/>
            <a:endParaRPr lang="en-AU" altLang="en-US" sz="3200" dirty="0"/>
          </a:p>
          <a:p>
            <a:pPr eaLnBrk="1" hangingPunct="1"/>
            <a:r>
              <a:rPr lang="en-AU" altLang="en-US" sz="3200" dirty="0"/>
              <a:t>Player considerations:</a:t>
            </a:r>
          </a:p>
          <a:p>
            <a:pPr lvl="1"/>
            <a:r>
              <a:rPr lang="en-AU" altLang="en-US" sz="2666" dirty="0"/>
              <a:t>Armour rating is situationally dependent</a:t>
            </a:r>
          </a:p>
          <a:p>
            <a:pPr lvl="1"/>
            <a:r>
              <a:rPr lang="en-AU" altLang="en-US" sz="2666" dirty="0"/>
              <a:t>Amazing against lots of weak enemies</a:t>
            </a:r>
          </a:p>
          <a:p>
            <a:pPr lvl="1"/>
            <a:r>
              <a:rPr lang="en-AU" altLang="en-US" sz="2666" dirty="0"/>
              <a:t>Bad against hard hitting enemies (bosses)</a:t>
            </a:r>
          </a:p>
          <a:p>
            <a:pPr lvl="1"/>
            <a:r>
              <a:rPr lang="en-AU" altLang="en-US" sz="2666" dirty="0"/>
              <a:t>Player needs to use other defences to address weaknesses (dodge, evasion, shield etc)</a:t>
            </a:r>
          </a:p>
          <a:p>
            <a:pPr lvl="1"/>
            <a:endParaRPr lang="en-AU" altLang="en-US" sz="2666" dirty="0"/>
          </a:p>
          <a:p>
            <a:r>
              <a:rPr lang="en-AU" altLang="en-US" sz="3066" dirty="0"/>
              <a:t>Having multiple </a:t>
            </a:r>
            <a:r>
              <a:rPr lang="en-AU" altLang="en-US" sz="3066" dirty="0" err="1"/>
              <a:t>layours</a:t>
            </a:r>
            <a:r>
              <a:rPr lang="en-AU" altLang="en-US" sz="3066" dirty="0"/>
              <a:t> of defence is meta in PoE</a:t>
            </a:r>
          </a:p>
          <a:p>
            <a:pPr eaLnBrk="1" hangingPunct="1"/>
            <a:endParaRPr lang="en-AU" altLang="en-US" sz="3200" dirty="0"/>
          </a:p>
          <a:p>
            <a:endParaRPr lang="en-AU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BF1B4B-06E6-41C5-D692-69B4C2B19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33" y="4191351"/>
            <a:ext cx="4266372" cy="2363918"/>
          </a:xfrm>
          <a:prstGeom prst="rect">
            <a:avLst/>
          </a:prstGeom>
        </p:spPr>
      </p:pic>
      <p:pic>
        <p:nvPicPr>
          <p:cNvPr id="8" name="Picture 7" descr="A video game with a person in a purple circle&#10;&#10;Description automatically generated">
            <a:extLst>
              <a:ext uri="{FF2B5EF4-FFF2-40B4-BE49-F238E27FC236}">
                <a16:creationId xmlns:a16="http://schemas.microsoft.com/office/drawing/2014/main" id="{488CAC9D-8F9E-1B1F-0370-F95047151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82" y="1509132"/>
            <a:ext cx="4277623" cy="24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51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50F5-83B7-C77B-985F-E41841F1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Example: Overwatch - Armour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A498E-888A-2C27-3BE1-B6EE160C9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785" y="2230244"/>
            <a:ext cx="7211122" cy="4571999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AU" altLang="en-US" sz="2900" dirty="0"/>
              <a:t>Armour in Overwatch adds to or replaces health. Mitigation calculation relies on a logical conditional:</a:t>
            </a:r>
          </a:p>
          <a:p>
            <a:pPr marL="1676358" lvl="3" indent="0">
              <a:lnSpc>
                <a:spcPct val="70000"/>
              </a:lnSpc>
              <a:spcAft>
                <a:spcPts val="800"/>
              </a:spcAft>
              <a:buNone/>
            </a:pPr>
            <a:endParaRPr lang="en-AU" sz="2900" dirty="0"/>
          </a:p>
          <a:p>
            <a:pPr marL="1676358" lvl="3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AU" sz="32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(damage &gt;= 10)</a:t>
            </a:r>
          </a:p>
          <a:p>
            <a:pPr marL="1676358" lvl="3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AU" sz="32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damage -= 5</a:t>
            </a:r>
          </a:p>
          <a:p>
            <a:pPr marL="1676358" lvl="3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AU" sz="32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</a:p>
          <a:p>
            <a:pPr lvl="3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AU" sz="32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damage /= 2</a:t>
            </a:r>
          </a:p>
          <a:p>
            <a:pPr marL="0" indent="0" eaLnBrk="1" hangingPunct="1">
              <a:buNone/>
            </a:pPr>
            <a:endParaRPr lang="en-AU" altLang="en-US" sz="3200" dirty="0"/>
          </a:p>
          <a:p>
            <a:pPr eaLnBrk="1" hangingPunct="1"/>
            <a:r>
              <a:rPr lang="en-AU" altLang="en-US" sz="3200" dirty="0"/>
              <a:t>Player considerations:</a:t>
            </a:r>
          </a:p>
          <a:p>
            <a:pPr lvl="1"/>
            <a:r>
              <a:rPr lang="en-AU" altLang="en-US" sz="2666" dirty="0"/>
              <a:t>Useful at mitigating lots of light attacks (Tracer, Soldier)</a:t>
            </a:r>
          </a:p>
          <a:p>
            <a:pPr lvl="1"/>
            <a:r>
              <a:rPr lang="en-AU" altLang="en-US" sz="2666" dirty="0"/>
              <a:t>Less effective against heavy attacks (</a:t>
            </a:r>
            <a:r>
              <a:rPr lang="en-AU" altLang="en-US" sz="2666" dirty="0" err="1"/>
              <a:t>Pharah</a:t>
            </a:r>
            <a:r>
              <a:rPr lang="en-AU" altLang="en-US" sz="2666" dirty="0"/>
              <a:t>, Widow)</a:t>
            </a:r>
          </a:p>
          <a:p>
            <a:pPr lvl="1"/>
            <a:r>
              <a:rPr lang="en-AU" altLang="en-US" sz="2666" dirty="0"/>
              <a:t>Creates target priority depending on class played</a:t>
            </a:r>
          </a:p>
          <a:p>
            <a:pPr lvl="1"/>
            <a:r>
              <a:rPr lang="en-AU" altLang="en-US" sz="2666" dirty="0"/>
              <a:t>Changes player behaviour of (smart) armour users (Reinhardt)</a:t>
            </a:r>
          </a:p>
          <a:p>
            <a:pPr lvl="1"/>
            <a:endParaRPr lang="en-AU" altLang="en-US" sz="3200" dirty="0"/>
          </a:p>
          <a:p>
            <a:endParaRPr lang="en-AU" dirty="0"/>
          </a:p>
        </p:txBody>
      </p:sp>
      <p:pic>
        <p:nvPicPr>
          <p:cNvPr id="4" name="Picture 3" descr="A person wearing a costume&#10;&#10;Description automatically generated">
            <a:extLst>
              <a:ext uri="{FF2B5EF4-FFF2-40B4-BE49-F238E27FC236}">
                <a16:creationId xmlns:a16="http://schemas.microsoft.com/office/drawing/2014/main" id="{7F90293C-ED5A-FD16-45E9-4CC172299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2"/>
          <a:stretch/>
        </p:blipFill>
        <p:spPr>
          <a:xfrm>
            <a:off x="5104737" y="37116"/>
            <a:ext cx="7087263" cy="78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14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2507-5A0A-6308-6286-77A19267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Example: Monster Hunter - </a:t>
            </a:r>
            <a:r>
              <a:rPr lang="en-AU" dirty="0" err="1"/>
              <a:t>Defense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AFB1F-1A1F-A2A1-B0B4-65E62614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3" y="2210463"/>
            <a:ext cx="7348493" cy="4647537"/>
          </a:xfrm>
        </p:spPr>
        <p:txBody>
          <a:bodyPr>
            <a:normAutofit lnSpcReduction="10000"/>
          </a:bodyPr>
          <a:lstStyle/>
          <a:p>
            <a:r>
              <a:rPr lang="en-AU" dirty="0"/>
              <a:t>Damage Reduction = 1-(80/80+x) </a:t>
            </a:r>
          </a:p>
          <a:p>
            <a:pPr lvl="1"/>
            <a:r>
              <a:rPr lang="en-AU" dirty="0"/>
              <a:t>Where ‘x’ is your </a:t>
            </a:r>
            <a:r>
              <a:rPr lang="en-AU" dirty="0" err="1"/>
              <a:t>defense</a:t>
            </a:r>
            <a:r>
              <a:rPr lang="en-AU" dirty="0"/>
              <a:t> value</a:t>
            </a:r>
          </a:p>
          <a:p>
            <a:endParaRPr lang="en-AU" dirty="0"/>
          </a:p>
          <a:p>
            <a:r>
              <a:rPr lang="en-AU" dirty="0"/>
              <a:t>In MH games, your HP typically gets ‘chunked’ by large hits, followed by breathing room. Surviving 2-3 hits in a row is a big deal!</a:t>
            </a:r>
          </a:p>
          <a:p>
            <a:endParaRPr lang="en-AU" dirty="0"/>
          </a:p>
          <a:p>
            <a:r>
              <a:rPr lang="en-AU" dirty="0"/>
              <a:t>Player considerations:</a:t>
            </a:r>
          </a:p>
          <a:p>
            <a:pPr lvl="1"/>
            <a:r>
              <a:rPr lang="en-AU" dirty="0"/>
              <a:t>Try to keep </a:t>
            </a:r>
            <a:r>
              <a:rPr lang="en-AU" dirty="0" err="1"/>
              <a:t>defense</a:t>
            </a:r>
            <a:r>
              <a:rPr lang="en-AU" dirty="0"/>
              <a:t> relative to monster difficulty</a:t>
            </a:r>
          </a:p>
          <a:p>
            <a:pPr lvl="1"/>
            <a:r>
              <a:rPr lang="en-AU" dirty="0"/>
              <a:t>Try not to be one-</a:t>
            </a:r>
            <a:r>
              <a:rPr lang="en-AU" dirty="0" err="1"/>
              <a:t>shottable</a:t>
            </a:r>
            <a:r>
              <a:rPr lang="en-AU" dirty="0"/>
              <a:t> or be below a % of HP</a:t>
            </a:r>
          </a:p>
          <a:p>
            <a:pPr lvl="1"/>
            <a:r>
              <a:rPr lang="en-AU" dirty="0"/>
              <a:t>Determine if increasing </a:t>
            </a:r>
            <a:r>
              <a:rPr lang="en-AU" dirty="0" err="1"/>
              <a:t>tankiness</a:t>
            </a:r>
            <a:r>
              <a:rPr lang="en-AU" dirty="0"/>
              <a:t> to take 1 more hit is worth it</a:t>
            </a:r>
          </a:p>
          <a:p>
            <a:pPr lvl="1"/>
            <a:r>
              <a:rPr lang="en-AU" dirty="0"/>
              <a:t>Try harder to git </a:t>
            </a:r>
            <a:r>
              <a:rPr lang="en-AU" dirty="0" err="1"/>
              <a:t>gud</a:t>
            </a:r>
            <a:r>
              <a:rPr lang="en-AU" dirty="0"/>
              <a:t>…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DE2B1081-9899-13E8-43C8-A760BCCE8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33" y="4264225"/>
            <a:ext cx="3994853" cy="2471112"/>
          </a:xfrm>
          <a:prstGeom prst="rect">
            <a:avLst/>
          </a:prstGeom>
        </p:spPr>
      </p:pic>
      <p:pic>
        <p:nvPicPr>
          <p:cNvPr id="9" name="Picture 8" descr="A video game of a dragon&#10;&#10;Description automatically generated">
            <a:extLst>
              <a:ext uri="{FF2B5EF4-FFF2-40B4-BE49-F238E27FC236}">
                <a16:creationId xmlns:a16="http://schemas.microsoft.com/office/drawing/2014/main" id="{2E29F1B3-36F5-2A90-8C77-47D4D7927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32" y="1834166"/>
            <a:ext cx="3994853" cy="22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4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CA2D-164B-8BE4-3672-D9954975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Diminishing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3155-B142-EC2D-D2AE-6917755E5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50" y="2252546"/>
            <a:ext cx="7337503" cy="4401015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Idea: more points in something (e.g. </a:t>
            </a:r>
            <a:r>
              <a:rPr lang="en-AU" dirty="0" err="1"/>
              <a:t>armor</a:t>
            </a:r>
            <a:r>
              <a:rPr lang="en-AU" dirty="0"/>
              <a:t>) yields less return than the points before it</a:t>
            </a:r>
          </a:p>
          <a:p>
            <a:endParaRPr lang="en-AU" dirty="0"/>
          </a:p>
          <a:p>
            <a:r>
              <a:rPr lang="en-AU" dirty="0">
                <a:solidFill>
                  <a:srgbClr val="FF0000"/>
                </a:solidFill>
              </a:rPr>
              <a:t>Warning: </a:t>
            </a:r>
            <a:r>
              <a:rPr lang="en-AU" dirty="0"/>
              <a:t>sometimes true, though depends on formulas and content (i.e. % vs </a:t>
            </a:r>
            <a:r>
              <a:rPr lang="en-AU" dirty="0" err="1"/>
              <a:t>tankiness</a:t>
            </a:r>
            <a:r>
              <a:rPr lang="en-AU" dirty="0"/>
              <a:t>)</a:t>
            </a:r>
          </a:p>
          <a:p>
            <a:endParaRPr lang="en-AU" dirty="0"/>
          </a:p>
          <a:p>
            <a:r>
              <a:rPr lang="en-AU" dirty="0"/>
              <a:t>More defence will often net you less % dmg reduction as you approach 100%. However, your EHP (vs –dmg%) may become exponential!</a:t>
            </a:r>
          </a:p>
          <a:p>
            <a:endParaRPr lang="en-AU" dirty="0"/>
          </a:p>
          <a:p>
            <a:r>
              <a:rPr lang="en-AU" dirty="0"/>
              <a:t>Actual relationship between EHP and </a:t>
            </a:r>
            <a:r>
              <a:rPr lang="en-AU" dirty="0" err="1"/>
              <a:t>defense</a:t>
            </a:r>
            <a:r>
              <a:rPr lang="en-AU" dirty="0"/>
              <a:t> value is usually linear in most games. </a:t>
            </a:r>
            <a:r>
              <a:rPr lang="en-AU" dirty="0" err="1"/>
              <a:t>Defense</a:t>
            </a:r>
            <a:r>
              <a:rPr lang="en-AU" dirty="0"/>
              <a:t> value is typically capped in the game or hard to get beyond a point etc</a:t>
            </a:r>
          </a:p>
        </p:txBody>
      </p:sp>
      <p:pic>
        <p:nvPicPr>
          <p:cNvPr id="5" name="Picture 4" descr="A graph showing a line of damage reduction&#10;&#10;Description automatically generated">
            <a:extLst>
              <a:ext uri="{FF2B5EF4-FFF2-40B4-BE49-F238E27FC236}">
                <a16:creationId xmlns:a16="http://schemas.microsoft.com/office/drawing/2014/main" id="{0FC89F05-98CC-A894-2CF4-82EE45166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44" y="93660"/>
            <a:ext cx="3650165" cy="2571185"/>
          </a:xfrm>
          <a:prstGeom prst="rect">
            <a:avLst/>
          </a:prstGeom>
        </p:spPr>
      </p:pic>
      <p:pic>
        <p:nvPicPr>
          <p:cNvPr id="7" name="Picture 6" descr="A graph showing the impact of damage reduction&#10;&#10;Description automatically generated">
            <a:extLst>
              <a:ext uri="{FF2B5EF4-FFF2-40B4-BE49-F238E27FC236}">
                <a16:creationId xmlns:a16="http://schemas.microsoft.com/office/drawing/2014/main" id="{0A3DB8AC-50D0-77AA-7953-8262CA6CE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44" y="2664845"/>
            <a:ext cx="3650165" cy="2603105"/>
          </a:xfrm>
          <a:prstGeom prst="rect">
            <a:avLst/>
          </a:prstGeom>
        </p:spPr>
      </p:pic>
      <p:pic>
        <p:nvPicPr>
          <p:cNvPr id="6" name="Picture 5" descr="A graph showing the value of armor&#10;&#10;Description automatically generated">
            <a:extLst>
              <a:ext uri="{FF2B5EF4-FFF2-40B4-BE49-F238E27FC236}">
                <a16:creationId xmlns:a16="http://schemas.microsoft.com/office/drawing/2014/main" id="{E2A2862A-FF45-8C2C-558B-262018E3F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76" y="5319489"/>
            <a:ext cx="2599437" cy="133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27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E857-90C5-5E4E-8398-3CAA3B16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Value of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9CB7-4E2C-4270-D5C4-31397267A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72" y="2336873"/>
            <a:ext cx="7354957" cy="4238856"/>
          </a:xfrm>
        </p:spPr>
        <p:txBody>
          <a:bodyPr>
            <a:normAutofit fontScale="92500"/>
          </a:bodyPr>
          <a:lstStyle/>
          <a:p>
            <a:r>
              <a:rPr lang="en-AU" dirty="0"/>
              <a:t>Calculating how much an item is worth, or what its drop chance or stat ranges should also be driven by formulas!</a:t>
            </a:r>
          </a:p>
          <a:p>
            <a:endParaRPr lang="en-AU" dirty="0"/>
          </a:p>
          <a:p>
            <a:r>
              <a:rPr lang="en-AU" dirty="0"/>
              <a:t>This should be therefore be designer driven. The value of certain stats by players should be calculated</a:t>
            </a:r>
          </a:p>
          <a:p>
            <a:endParaRPr lang="en-AU" dirty="0"/>
          </a:p>
          <a:p>
            <a:r>
              <a:rPr lang="en-AU" dirty="0"/>
              <a:t>Players will determine this for themselves – broken/cheap items will become the meta</a:t>
            </a:r>
          </a:p>
          <a:p>
            <a:endParaRPr lang="en-AU" dirty="0"/>
          </a:p>
          <a:p>
            <a:r>
              <a:rPr lang="en-AU" dirty="0"/>
              <a:t>You will do this in Assignment 2 and be evaluated on it</a:t>
            </a:r>
          </a:p>
        </p:txBody>
      </p:sp>
      <p:pic>
        <p:nvPicPr>
          <p:cNvPr id="9" name="Picture 8" descr="A video game art of a sword&#10;&#10;Description automatically generated">
            <a:extLst>
              <a:ext uri="{FF2B5EF4-FFF2-40B4-BE49-F238E27FC236}">
                <a16:creationId xmlns:a16="http://schemas.microsoft.com/office/drawing/2014/main" id="{23FD428B-2F8B-6098-DA79-89B4842F6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84" y="595012"/>
            <a:ext cx="1624716" cy="1397370"/>
          </a:xfrm>
          <a:prstGeom prst="rect">
            <a:avLst/>
          </a:prstGeom>
        </p:spPr>
      </p:pic>
      <p:pic>
        <p:nvPicPr>
          <p:cNvPr id="25" name="Picture 24" descr="A large pile of gold coins&#10;&#10;Description automatically generated">
            <a:extLst>
              <a:ext uri="{FF2B5EF4-FFF2-40B4-BE49-F238E27FC236}">
                <a16:creationId xmlns:a16="http://schemas.microsoft.com/office/drawing/2014/main" id="{12A8242A-2402-4B16-4D30-CC5611CB9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55" y="4421422"/>
            <a:ext cx="4665745" cy="2154307"/>
          </a:xfrm>
          <a:prstGeom prst="rect">
            <a:avLst/>
          </a:prstGeom>
        </p:spPr>
      </p:pic>
      <p:pic>
        <p:nvPicPr>
          <p:cNvPr id="27" name="Picture 26" descr="A red question mark on a black background&#10;&#10;Description automatically generated">
            <a:extLst>
              <a:ext uri="{FF2B5EF4-FFF2-40B4-BE49-F238E27FC236}">
                <a16:creationId xmlns:a16="http://schemas.microsoft.com/office/drawing/2014/main" id="{2861AF39-C2E2-AD91-63EF-465A34220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39" y="1877729"/>
            <a:ext cx="2154307" cy="21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72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5623-A5AA-AF21-CCB0-C45DFCB9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92D050"/>
                </a:solidFill>
              </a:rPr>
              <a:t>Activity – League Item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058D2-42B5-07A2-71B7-F5346D4C1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36" y="2218415"/>
            <a:ext cx="10856181" cy="1210585"/>
          </a:xfrm>
        </p:spPr>
        <p:txBody>
          <a:bodyPr>
            <a:normAutofit fontScale="85000" lnSpcReduction="20000"/>
          </a:bodyPr>
          <a:lstStyle/>
          <a:p>
            <a:r>
              <a:rPr lang="en-AU" altLang="en-US" sz="2400" dirty="0"/>
              <a:t>Hypothetical Situation: 20 min game, your team is losing, their AD carry is fed, has heavy attack damage items, you are the tank/bruiser/top/</a:t>
            </a:r>
            <a:r>
              <a:rPr lang="en-AU" altLang="en-US" sz="2400" dirty="0" err="1"/>
              <a:t>jungler</a:t>
            </a:r>
            <a:r>
              <a:rPr lang="en-AU" altLang="en-US" sz="2400" dirty="0"/>
              <a:t> (i.e. </a:t>
            </a:r>
            <a:r>
              <a:rPr lang="en-AU" altLang="en-US" sz="2400" dirty="0" err="1"/>
              <a:t>tanky</a:t>
            </a:r>
            <a:r>
              <a:rPr lang="en-AU" altLang="en-US" sz="2400" dirty="0"/>
              <a:t> </a:t>
            </a:r>
            <a:r>
              <a:rPr lang="en-AU" altLang="en-US" sz="2400" dirty="0" err="1"/>
              <a:t>dps</a:t>
            </a:r>
            <a:r>
              <a:rPr lang="en-AU" altLang="en-US" sz="2400" dirty="0"/>
              <a:t>)</a:t>
            </a:r>
          </a:p>
          <a:p>
            <a:endParaRPr lang="en-AU" altLang="en-US" sz="2400" dirty="0"/>
          </a:p>
          <a:p>
            <a:r>
              <a:rPr lang="en-AU" altLang="en-US" sz="2400" dirty="0">
                <a:solidFill>
                  <a:srgbClr val="92D050"/>
                </a:solidFill>
              </a:rPr>
              <a:t>What item should I buy with my (limited) 2-3k gold to best turn this game around?</a:t>
            </a:r>
          </a:p>
          <a:p>
            <a:endParaRPr lang="en-AU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5F0B4B-F1DA-B874-E73B-890BCD54D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7"/>
          <a:stretch/>
        </p:blipFill>
        <p:spPr>
          <a:xfrm>
            <a:off x="8496592" y="3905434"/>
            <a:ext cx="2952327" cy="2533488"/>
          </a:xfrm>
          <a:prstGeom prst="rect">
            <a:avLst/>
          </a:prstGeom>
        </p:spPr>
      </p:pic>
      <p:pic>
        <p:nvPicPr>
          <p:cNvPr id="5" name="Picture 4" descr="A close up of text on a wooden surface&#10;&#10;Description automatically generated">
            <a:extLst>
              <a:ext uri="{FF2B5EF4-FFF2-40B4-BE49-F238E27FC236}">
                <a16:creationId xmlns:a16="http://schemas.microsoft.com/office/drawing/2014/main" id="{69208111-F856-85AC-2980-1BA638CB9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98" y="3590247"/>
            <a:ext cx="2904366" cy="316386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9E063D-F353-E5FA-94F7-7D0726D97A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b="2544"/>
          <a:stretch/>
        </p:blipFill>
        <p:spPr>
          <a:xfrm>
            <a:off x="863688" y="3590247"/>
            <a:ext cx="2970787" cy="316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2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3E0B-2DF9-23B5-F527-9C196B06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League Item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7D13D-28D7-FA36-7898-FE22C6F51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06" y="2292330"/>
            <a:ext cx="6205509" cy="4238856"/>
          </a:xfrm>
        </p:spPr>
        <p:txBody>
          <a:bodyPr>
            <a:noAutofit/>
          </a:bodyPr>
          <a:lstStyle/>
          <a:p>
            <a:r>
              <a:rPr lang="en-AU" altLang="en-US" sz="2200" dirty="0"/>
              <a:t>Answer: situationally dependent, but on paper there is a clearer answer</a:t>
            </a:r>
          </a:p>
          <a:p>
            <a:pPr lvl="1"/>
            <a:endParaRPr lang="en-AU" altLang="en-US" sz="2200" dirty="0"/>
          </a:p>
          <a:p>
            <a:r>
              <a:rPr lang="en-AU" altLang="en-US" sz="2200" dirty="0"/>
              <a:t>For pure </a:t>
            </a:r>
            <a:r>
              <a:rPr lang="en-AU" altLang="en-US" sz="2200" dirty="0" err="1"/>
              <a:t>tankiness</a:t>
            </a:r>
            <a:r>
              <a:rPr lang="en-AU" altLang="en-US" sz="2200" dirty="0"/>
              <a:t>, stacking just health or just armour is not as effective as stacking both</a:t>
            </a:r>
          </a:p>
          <a:p>
            <a:endParaRPr lang="en-AU" altLang="en-US" sz="2200" dirty="0"/>
          </a:p>
          <a:p>
            <a:r>
              <a:rPr lang="en-AU" altLang="en-US" sz="2200" dirty="0"/>
              <a:t>Buying an item that has both will give you the most EHP</a:t>
            </a:r>
          </a:p>
          <a:p>
            <a:endParaRPr lang="en-AU" altLang="en-US" sz="2200" dirty="0"/>
          </a:p>
          <a:p>
            <a:r>
              <a:rPr lang="en-AU" altLang="en-US" sz="2200" dirty="0"/>
              <a:t>Notice that all items roughly cost the same though…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40A62-E28C-C572-E9A8-0451A960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32" y="1709168"/>
            <a:ext cx="4451841" cy="260044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023278-40CB-B545-F8BF-08EF4DB03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66" y="4697831"/>
            <a:ext cx="5257967" cy="155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9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892D-EB10-9EF3-16DC-323AA080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about offense?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BDA7-E378-799E-7568-137688A8B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209" y="2305132"/>
            <a:ext cx="7206628" cy="4373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Similar to defence, but mostly turns into world of dmg, crit, crit dmg and maybe attack speed (</a:t>
            </a:r>
            <a:r>
              <a:rPr lang="en-AU" dirty="0" err="1"/>
              <a:t>dps</a:t>
            </a:r>
            <a:r>
              <a:rPr lang="en-AU" dirty="0"/>
              <a:t>)</a:t>
            </a:r>
          </a:p>
          <a:p>
            <a:endParaRPr lang="en-AU" dirty="0"/>
          </a:p>
          <a:p>
            <a:r>
              <a:rPr lang="en-AU" dirty="0"/>
              <a:t>This can also become sophisticated, but most (non-RPG) games just opt for simplicity. RPGs will have additional modifiers, </a:t>
            </a:r>
            <a:r>
              <a:rPr lang="en-AU" dirty="0" err="1"/>
              <a:t>hitzones</a:t>
            </a:r>
            <a:r>
              <a:rPr lang="en-AU" dirty="0"/>
              <a:t>, radius etc</a:t>
            </a:r>
          </a:p>
          <a:p>
            <a:endParaRPr lang="en-AU" dirty="0"/>
          </a:p>
          <a:p>
            <a:r>
              <a:rPr lang="en-AU" dirty="0"/>
              <a:t>Be careful with how much you provide to players lest it scales out of control!</a:t>
            </a:r>
          </a:p>
          <a:p>
            <a:endParaRPr lang="en-AU" dirty="0"/>
          </a:p>
          <a:p>
            <a:r>
              <a:rPr lang="en-AU" dirty="0"/>
              <a:t>Players will obviously also aim to optimize and min-max this part of an RPG too</a:t>
            </a:r>
          </a:p>
        </p:txBody>
      </p:sp>
      <p:pic>
        <p:nvPicPr>
          <p:cNvPr id="14" name="Picture 13" descr="A video game of a ghost&#10;&#10;Description automatically generated">
            <a:extLst>
              <a:ext uri="{FF2B5EF4-FFF2-40B4-BE49-F238E27FC236}">
                <a16:creationId xmlns:a16="http://schemas.microsoft.com/office/drawing/2014/main" id="{1FBBA74E-0AB0-812A-E7A8-F90AA6DFC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863" y="4162520"/>
            <a:ext cx="4219588" cy="2373518"/>
          </a:xfrm>
          <a:prstGeom prst="rect">
            <a:avLst/>
          </a:prstGeom>
        </p:spPr>
      </p:pic>
      <p:pic>
        <p:nvPicPr>
          <p:cNvPr id="19" name="Picture 18" descr="A video game screen shot&#10;&#10;Description automatically generated">
            <a:extLst>
              <a:ext uri="{FF2B5EF4-FFF2-40B4-BE49-F238E27FC236}">
                <a16:creationId xmlns:a16="http://schemas.microsoft.com/office/drawing/2014/main" id="{681A8D97-8722-4C83-DFB7-DEC9F11822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" r="5161" b="7708"/>
          <a:stretch/>
        </p:blipFill>
        <p:spPr>
          <a:xfrm>
            <a:off x="7696863" y="1422131"/>
            <a:ext cx="4219588" cy="24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9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D724-B8B7-20E9-D3F7-D8C66504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Crit and Crit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2A34-616A-2C48-3954-583ED082E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29" y="2336872"/>
            <a:ext cx="7005099" cy="4437639"/>
          </a:xfrm>
        </p:spPr>
        <p:txBody>
          <a:bodyPr>
            <a:normAutofit lnSpcReduction="10000"/>
          </a:bodyPr>
          <a:lstStyle/>
          <a:p>
            <a:r>
              <a:rPr lang="en-AU" dirty="0"/>
              <a:t>Two rules of a damage mechanic that have a direct  multiplicative relationship</a:t>
            </a:r>
          </a:p>
          <a:p>
            <a:endParaRPr lang="en-AU" dirty="0"/>
          </a:p>
          <a:p>
            <a:r>
              <a:rPr lang="en-AU" dirty="0"/>
              <a:t>Example Formula:</a:t>
            </a:r>
          </a:p>
          <a:p>
            <a:pPr lvl="1"/>
            <a:r>
              <a:rPr lang="en-AU" dirty="0"/>
              <a:t>Damage = (1-CHC) * dmg + CHC * 100 * (1+CHD)</a:t>
            </a:r>
          </a:p>
          <a:p>
            <a:endParaRPr lang="en-AU" dirty="0"/>
          </a:p>
          <a:p>
            <a:r>
              <a:rPr lang="en-AU" dirty="0"/>
              <a:t>When comparing something like crit and crit damage, </a:t>
            </a:r>
            <a:r>
              <a:rPr lang="en-AU" dirty="0">
                <a:hlinkClick r:id="rId3"/>
              </a:rPr>
              <a:t>stacking one before the other </a:t>
            </a:r>
            <a:r>
              <a:rPr lang="en-AU" dirty="0"/>
              <a:t>sometimes makes more sense</a:t>
            </a:r>
          </a:p>
          <a:p>
            <a:endParaRPr lang="en-AU" dirty="0"/>
          </a:p>
          <a:p>
            <a:r>
              <a:rPr lang="en-AU" dirty="0"/>
              <a:t>Adding attack speed (attacks per second) to this will allow you to calculate DPS!</a:t>
            </a:r>
          </a:p>
          <a:p>
            <a:endParaRPr lang="en-AU" dirty="0"/>
          </a:p>
        </p:txBody>
      </p:sp>
      <p:pic>
        <p:nvPicPr>
          <p:cNvPr id="6" name="Picture 5" descr="A screen shot of a table&#10;&#10;Description automatically generated">
            <a:extLst>
              <a:ext uri="{FF2B5EF4-FFF2-40B4-BE49-F238E27FC236}">
                <a16:creationId xmlns:a16="http://schemas.microsoft.com/office/drawing/2014/main" id="{9FBCB20F-0C6E-0162-4ABB-C290581275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38" y="3919993"/>
            <a:ext cx="4327163" cy="273127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573BD5-3814-9BA9-329D-36F1CB333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396" y="753228"/>
            <a:ext cx="3482531" cy="28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24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406DE-FA93-6F2B-E93E-274B071F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Additive vs Multiplicative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FEB7-504F-EC9E-1B23-D412246D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3" y="2397210"/>
            <a:ext cx="7474225" cy="4460789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Additive – add stats together, or do so before you multiply it by anything else, </a:t>
            </a:r>
            <a:r>
              <a:rPr lang="en-AU" dirty="0" err="1"/>
              <a:t>e.g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Damage = 1 * (1 + .2 + .2 + .2) = 1.6 </a:t>
            </a:r>
          </a:p>
          <a:p>
            <a:endParaRPr lang="en-AU" dirty="0"/>
          </a:p>
          <a:p>
            <a:r>
              <a:rPr lang="en-AU" dirty="0"/>
              <a:t>Multiplicative – multiply stats as individual, separate multipliers, </a:t>
            </a:r>
            <a:r>
              <a:rPr lang="en-AU" dirty="0" err="1"/>
              <a:t>e.g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Damage = 1 * (1+.2) * (1+.2) * (1+.2) = 1.728 </a:t>
            </a:r>
          </a:p>
          <a:p>
            <a:endParaRPr lang="en-AU" dirty="0"/>
          </a:p>
          <a:p>
            <a:r>
              <a:rPr lang="en-AU" dirty="0"/>
              <a:t>Both obviously affected by placement in formula (BOMDAS). Placement will affect outcome drastically (e.g. global modifier, raw flat static increase etc)</a:t>
            </a:r>
          </a:p>
          <a:p>
            <a:endParaRPr lang="en-AU" dirty="0"/>
          </a:p>
          <a:p>
            <a:r>
              <a:rPr lang="en-AU" dirty="0"/>
              <a:t>Formula design can result in some stats having (actual) diminishing returns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9C5315DF-21F0-7C97-C071-D79EB3392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18"/>
          <a:stretch/>
        </p:blipFill>
        <p:spPr>
          <a:xfrm>
            <a:off x="7914198" y="1171093"/>
            <a:ext cx="3959749" cy="2257907"/>
          </a:xfrm>
          <a:prstGeom prst="rect">
            <a:avLst/>
          </a:prstGeom>
        </p:spPr>
      </p:pic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BF588A32-A69F-FFCC-B4BB-BBCE0405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120" y="3601941"/>
            <a:ext cx="3998827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2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5C0A-595C-E126-3FBD-F1261051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92D050"/>
                </a:solidFill>
              </a:rPr>
              <a:t>Homework(?) – Play an ARPG! (or ARPG-like)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B487-07D0-4F54-CF1E-7121D894F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23" y="2274850"/>
            <a:ext cx="7530789" cy="4519960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Feedback from students regarding Assignment 2 has been interesting. Some concerns seem to arise from a slight lack of genre familiarity </a:t>
            </a:r>
          </a:p>
          <a:p>
            <a:endParaRPr lang="en-AU" dirty="0"/>
          </a:p>
          <a:p>
            <a:r>
              <a:rPr lang="en-AU" dirty="0"/>
              <a:t>We do not necessarily want you to change controls, perspective etc, without justification. Junior dev team and design pillars = making a game for fans of the genre</a:t>
            </a:r>
          </a:p>
          <a:p>
            <a:endParaRPr lang="en-AU" dirty="0"/>
          </a:p>
          <a:p>
            <a:r>
              <a:rPr lang="en-AU" dirty="0"/>
              <a:t>Some free examples to try:</a:t>
            </a:r>
          </a:p>
          <a:p>
            <a:pPr lvl="1"/>
            <a:r>
              <a:rPr lang="en-AU" dirty="0"/>
              <a:t>Path of Exile</a:t>
            </a:r>
          </a:p>
          <a:p>
            <a:pPr lvl="1"/>
            <a:r>
              <a:rPr lang="en-AU" dirty="0"/>
              <a:t>Lost Ark</a:t>
            </a:r>
          </a:p>
          <a:p>
            <a:pPr lvl="1"/>
            <a:r>
              <a:rPr lang="en-AU" dirty="0"/>
              <a:t>Torchlight Infinite</a:t>
            </a:r>
          </a:p>
          <a:p>
            <a:pPr lvl="1"/>
            <a:r>
              <a:rPr lang="en-AU" dirty="0"/>
              <a:t>Diablo Immortal…</a:t>
            </a:r>
          </a:p>
          <a:p>
            <a:pPr lvl="1"/>
            <a:endParaRPr lang="en-AU" dirty="0"/>
          </a:p>
          <a:p>
            <a:r>
              <a:rPr lang="en-AU" dirty="0">
                <a:solidFill>
                  <a:srgbClr val="92D050"/>
                </a:solidFill>
              </a:rPr>
              <a:t>Will form the focus of an activity for next week!</a:t>
            </a:r>
          </a:p>
          <a:p>
            <a:pPr lvl="1"/>
            <a:endParaRPr lang="en-AU" dirty="0"/>
          </a:p>
        </p:txBody>
      </p:sp>
      <p:pic>
        <p:nvPicPr>
          <p:cNvPr id="11" name="Picture 10" descr="A person in armor holding a hammer&#10;&#10;Description automatically generated">
            <a:extLst>
              <a:ext uri="{FF2B5EF4-FFF2-40B4-BE49-F238E27FC236}">
                <a16:creationId xmlns:a16="http://schemas.microsoft.com/office/drawing/2014/main" id="{6CBA0A40-57B6-08A8-82A9-73F0A7DE0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73" y="1288983"/>
            <a:ext cx="5293114" cy="605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75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2F20-7D00-C94B-75DA-A3206ADA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Example: </a:t>
            </a:r>
            <a:r>
              <a:rPr lang="en-AU" dirty="0" err="1"/>
              <a:t>Darktide</a:t>
            </a:r>
            <a:r>
              <a:rPr lang="en-AU" dirty="0"/>
              <a:t> Damage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092E-D89C-B3D0-CCF4-1AA1B3922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2440239"/>
            <a:ext cx="7291345" cy="4300614"/>
          </a:xfrm>
        </p:spPr>
        <p:txBody>
          <a:bodyPr>
            <a:normAutofit fontScale="92500" lnSpcReduction="10000"/>
          </a:bodyPr>
          <a:lstStyle/>
          <a:p>
            <a:r>
              <a:rPr lang="en-AU" dirty="0" err="1"/>
              <a:t>Darktide</a:t>
            </a:r>
            <a:r>
              <a:rPr lang="en-AU" dirty="0"/>
              <a:t> is an FPS horde shooter with deep and sophisticated ranged and melee options for players</a:t>
            </a:r>
          </a:p>
          <a:p>
            <a:endParaRPr lang="en-AU" dirty="0"/>
          </a:p>
          <a:p>
            <a:r>
              <a:rPr lang="en-AU" dirty="0"/>
              <a:t>Damage </a:t>
            </a:r>
            <a:r>
              <a:rPr lang="en-AU" dirty="0">
                <a:hlinkClick r:id="rId5"/>
              </a:rPr>
              <a:t>calculation is complex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Enemies have </a:t>
            </a:r>
            <a:r>
              <a:rPr lang="en-AU" dirty="0" err="1"/>
              <a:t>armor</a:t>
            </a:r>
            <a:r>
              <a:rPr lang="en-AU" dirty="0"/>
              <a:t> types, hit zones, hit mass properties</a:t>
            </a:r>
          </a:p>
          <a:p>
            <a:pPr lvl="1"/>
            <a:r>
              <a:rPr lang="en-AU" dirty="0"/>
              <a:t>Weapons have crit, penetration, cleave, unique multipliers</a:t>
            </a:r>
          </a:p>
          <a:p>
            <a:pPr lvl="1"/>
            <a:endParaRPr lang="en-AU" dirty="0"/>
          </a:p>
          <a:p>
            <a:r>
              <a:rPr lang="en-AU" dirty="0"/>
              <a:t>Cleaving/shooting through targets severely affects your overall damage and distribution</a:t>
            </a:r>
          </a:p>
          <a:p>
            <a:endParaRPr lang="en-AU" dirty="0"/>
          </a:p>
          <a:p>
            <a:r>
              <a:rPr lang="en-AU" dirty="0"/>
              <a:t>Heavily armoured targets should severely adjust player behaviour when encountered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A8E5D-A2B9-1ACC-0AF1-0A950B2D9F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0" b="7106"/>
          <a:stretch/>
        </p:blipFill>
        <p:spPr>
          <a:xfrm>
            <a:off x="7769964" y="4420924"/>
            <a:ext cx="4339288" cy="2272220"/>
          </a:xfrm>
          <a:prstGeom prst="rect">
            <a:avLst/>
          </a:prstGeom>
        </p:spPr>
      </p:pic>
      <p:pic>
        <p:nvPicPr>
          <p:cNvPr id="11" name="darktide cleave.mp4">
            <a:hlinkClick r:id="" action="ppaction://media"/>
            <a:extLst>
              <a:ext uri="{FF2B5EF4-FFF2-40B4-BE49-F238E27FC236}">
                <a16:creationId xmlns:a16="http://schemas.microsoft.com/office/drawing/2014/main" id="{665E86F8-7DFD-41AF-43ED-3BCB0DAAB3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69964" y="1910568"/>
            <a:ext cx="4358426" cy="24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9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7811-64CB-4AC0-2974-19D9EAC1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7BE6-5BEC-63B7-EDFB-D92B25AE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68" y="2202511"/>
            <a:ext cx="6583680" cy="4587903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AU" altLang="en-US" sz="3200" dirty="0"/>
              <a:t>Many different definitions (context dependent) but typically relates to reaching a value where additions do not make any improvements</a:t>
            </a:r>
          </a:p>
          <a:p>
            <a:pPr eaLnBrk="1" hangingPunct="1"/>
            <a:endParaRPr lang="en-AU" altLang="en-US" sz="3200" dirty="0"/>
          </a:p>
          <a:p>
            <a:pPr eaLnBrk="1" hangingPunct="1"/>
            <a:r>
              <a:rPr lang="en-AU" altLang="en-US" sz="3200" dirty="0"/>
              <a:t>Example: Attack Speed Break Point</a:t>
            </a:r>
          </a:p>
          <a:p>
            <a:pPr lvl="1"/>
            <a:r>
              <a:rPr lang="en-AU" altLang="en-US" sz="2666" dirty="0"/>
              <a:t>Stacking more attack speed costs too much and has no real impact on damage output (frame limited)</a:t>
            </a:r>
          </a:p>
          <a:p>
            <a:pPr lvl="1"/>
            <a:endParaRPr lang="en-AU" altLang="en-US" sz="2666" dirty="0"/>
          </a:p>
          <a:p>
            <a:r>
              <a:rPr lang="en-AU" altLang="en-US" sz="3200" dirty="0"/>
              <a:t>Break points are often capped by formula design and/or timers (e.g. logarithmic plateau, conditional break, energy regeneration rate)</a:t>
            </a:r>
          </a:p>
          <a:p>
            <a:endParaRPr lang="en-AU" altLang="en-US" sz="3200" dirty="0"/>
          </a:p>
          <a:p>
            <a:r>
              <a:rPr lang="en-AU" altLang="en-US" sz="3200" dirty="0"/>
              <a:t>However some breakpoints are a result of hardware technology (i.e. server framerate)</a:t>
            </a:r>
          </a:p>
          <a:p>
            <a:endParaRPr lang="en-AU" dirty="0"/>
          </a:p>
        </p:txBody>
      </p:sp>
      <p:pic>
        <p:nvPicPr>
          <p:cNvPr id="4" name="Picture 3" descr="A picture containing building, computer, sitting, large&#10;&#10;Description automatically generated">
            <a:extLst>
              <a:ext uri="{FF2B5EF4-FFF2-40B4-BE49-F238E27FC236}">
                <a16:creationId xmlns:a16="http://schemas.microsoft.com/office/drawing/2014/main" id="{6AD3D9D0-3C4D-B0A7-CBA5-2C7F030FC1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r="15096"/>
          <a:stretch/>
        </p:blipFill>
        <p:spPr>
          <a:xfrm>
            <a:off x="7440093" y="1423034"/>
            <a:ext cx="2716149" cy="2273691"/>
          </a:xfrm>
          <a:prstGeom prst="rect">
            <a:avLst/>
          </a:prstGeom>
        </p:spPr>
      </p:pic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1CD7622-7E2A-1D24-E3CD-9B10472BB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296" y="753228"/>
            <a:ext cx="1470551" cy="3125401"/>
          </a:xfrm>
          <a:prstGeom prst="rect">
            <a:avLst/>
          </a:prstGeom>
        </p:spPr>
      </p:pic>
      <p:pic>
        <p:nvPicPr>
          <p:cNvPr id="8" name="Picture 7" descr="A person holding a fire ring&#10;&#10;Description automatically generated">
            <a:extLst>
              <a:ext uri="{FF2B5EF4-FFF2-40B4-BE49-F238E27FC236}">
                <a16:creationId xmlns:a16="http://schemas.microsoft.com/office/drawing/2014/main" id="{8DDA7C95-2058-5F0B-0D16-7B61717F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72" y="4126728"/>
            <a:ext cx="4449661" cy="24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0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1575-F53D-A4F0-ABCA-DCFC63E7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Workshop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5233A-32DB-A809-BF4A-533D00BB2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01" y="2376630"/>
            <a:ext cx="6921125" cy="4220044"/>
          </a:xfrm>
        </p:spPr>
        <p:txBody>
          <a:bodyPr>
            <a:normAutofit fontScale="92500"/>
          </a:bodyPr>
          <a:lstStyle/>
          <a:p>
            <a:r>
              <a:rPr lang="en-AU" dirty="0"/>
              <a:t>Item creation, item budgets, </a:t>
            </a:r>
            <a:r>
              <a:rPr lang="en-AU" dirty="0" err="1"/>
              <a:t>armor</a:t>
            </a:r>
            <a:r>
              <a:rPr lang="en-AU" dirty="0"/>
              <a:t> formulas etc</a:t>
            </a:r>
          </a:p>
          <a:p>
            <a:endParaRPr lang="en-AU" dirty="0"/>
          </a:p>
          <a:p>
            <a:r>
              <a:rPr lang="en-AU" dirty="0"/>
              <a:t>Additional spreadsheet with calculations for Item Stat Budgeting, Defence Calculations, Critical Strike Damage etc. Feel free to make/add your own too! </a:t>
            </a:r>
          </a:p>
          <a:p>
            <a:endParaRPr lang="en-AU" dirty="0"/>
          </a:p>
          <a:p>
            <a:r>
              <a:rPr lang="en-AU" dirty="0"/>
              <a:t>Forms justification aspects of your D&amp;J document (A2 - Part B)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You should all be engaging with this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29818-6583-261A-9479-12C58E75F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480" y="1343770"/>
            <a:ext cx="3868939" cy="49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38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Any Questions</a:t>
            </a:r>
          </a:p>
        </p:txBody>
      </p:sp>
      <p:sp>
        <p:nvSpPr>
          <p:cNvPr id="6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10901552" y="382625"/>
            <a:ext cx="1184095" cy="167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chemeClr val="bg1"/>
                </a:solidFill>
              </a:rPr>
              <a:t>CRICOS N</a:t>
            </a:r>
            <a:r>
              <a:rPr spc="-5" dirty="0">
                <a:solidFill>
                  <a:schemeClr val="bg1"/>
                </a:solidFill>
              </a:rPr>
              <a:t>o.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00213</a:t>
            </a:r>
            <a:r>
              <a:rPr dirty="0">
                <a:solidFill>
                  <a:schemeClr val="bg1"/>
                </a:solidFill>
              </a:rPr>
              <a:t>J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27" y="2490812"/>
            <a:ext cx="3458858" cy="343171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22030" y="0"/>
            <a:ext cx="1965608" cy="599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60C3C9F-523E-4893-B7E3-2CD1178295F3}"/>
              </a:ext>
            </a:extLst>
          </p:cNvPr>
          <p:cNvSpPr txBox="1">
            <a:spLocks/>
          </p:cNvSpPr>
          <p:nvPr/>
        </p:nvSpPr>
        <p:spPr>
          <a:xfrm>
            <a:off x="10901552" y="364851"/>
            <a:ext cx="1184095" cy="1677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AU" dirty="0">
                <a:solidFill>
                  <a:schemeClr val="bg1"/>
                </a:solidFill>
              </a:rPr>
              <a:t>CRICOS N</a:t>
            </a:r>
            <a:r>
              <a:rPr lang="en-AU" spc="-5" dirty="0">
                <a:solidFill>
                  <a:schemeClr val="bg1"/>
                </a:solidFill>
              </a:rPr>
              <a:t>o.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spc="-5" dirty="0">
                <a:solidFill>
                  <a:schemeClr val="bg1"/>
                </a:solidFill>
              </a:rPr>
              <a:t>00213</a:t>
            </a:r>
            <a:r>
              <a:rPr lang="en-AU" dirty="0">
                <a:solidFill>
                  <a:schemeClr val="bg1"/>
                </a:solidFill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95481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A1E0-53A0-7CA1-7A07-42BDD47C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RPG Formulas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E36E-9E82-FE38-5EE2-5A569115D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11" y="2336873"/>
            <a:ext cx="7186817" cy="4326320"/>
          </a:xfrm>
        </p:spPr>
        <p:txBody>
          <a:bodyPr>
            <a:normAutofit fontScale="92500"/>
          </a:bodyPr>
          <a:lstStyle/>
          <a:p>
            <a:r>
              <a:rPr lang="en-AU" dirty="0"/>
              <a:t>Second Part of the RPG discussion, expanding upon RPG Mechanics, Items and Stats</a:t>
            </a:r>
          </a:p>
          <a:p>
            <a:endParaRPr lang="en-AU" dirty="0"/>
          </a:p>
          <a:p>
            <a:r>
              <a:rPr lang="en-AU" dirty="0"/>
              <a:t>Explore and discuss various RPG mechanics in games and what player choices/options they create</a:t>
            </a:r>
          </a:p>
          <a:p>
            <a:endParaRPr lang="en-AU" dirty="0"/>
          </a:p>
          <a:p>
            <a:r>
              <a:rPr lang="en-AU" dirty="0"/>
              <a:t>Explore options for designing formulas for our game’s mechanics including ways to add depth</a:t>
            </a:r>
          </a:p>
          <a:p>
            <a:endParaRPr lang="en-AU" dirty="0"/>
          </a:p>
          <a:p>
            <a:r>
              <a:rPr lang="en-AU" dirty="0"/>
              <a:t>Some of this will be familiar from a IGB120/220 Lecture on RPG Mechanics and Formulas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FF2DEB-B1A5-8F6C-A183-CBBF0EF66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76" y="3974564"/>
            <a:ext cx="4129150" cy="2601165"/>
          </a:xfrm>
          <a:prstGeom prst="rect">
            <a:avLst/>
          </a:prstGeom>
        </p:spPr>
      </p:pic>
      <p:pic>
        <p:nvPicPr>
          <p:cNvPr id="4" name="Picture 3" descr="A video game screen capture&#10;&#10;Description automatically generated">
            <a:extLst>
              <a:ext uri="{FF2B5EF4-FFF2-40B4-BE49-F238E27FC236}">
                <a16:creationId xmlns:a16="http://schemas.microsoft.com/office/drawing/2014/main" id="{A4C8CD72-BFE0-C7DA-1BE0-FABC2405E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77" y="1129085"/>
            <a:ext cx="3734748" cy="25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9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costume&#10;&#10;Description automatically generated">
            <a:extLst>
              <a:ext uri="{FF2B5EF4-FFF2-40B4-BE49-F238E27FC236}">
                <a16:creationId xmlns:a16="http://schemas.microsoft.com/office/drawing/2014/main" id="{B39E2991-9D90-D133-EC19-F34654BAF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30" y="1293697"/>
            <a:ext cx="7200800" cy="576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6300C-DEC3-923C-7F18-54139FD7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Player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C1D9-145D-1EE2-208B-2C95544D9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4" y="2336872"/>
            <a:ext cx="6919961" cy="4353859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AU" altLang="en-US" sz="2400" dirty="0"/>
              <a:t>Using formulas to adjust simple game systems and mechanics will affect how players play and make choices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Over time, players will also realise there are more optimal ways to play, either individually or as a community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Meta strategies, optimal playstyles and considerations will emerge, sometimes unexpected by developers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Staying ahead of players and understanding the intricacies of your own game systems is important, particularly concerning game balance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8699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406B-8C0F-D9F6-DAA6-BAC546BF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Formulas and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E5639-9C27-4B1B-54BA-FF802C995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77" y="2207942"/>
            <a:ext cx="6795640" cy="4512526"/>
          </a:xfrm>
        </p:spPr>
        <p:txBody>
          <a:bodyPr>
            <a:normAutofit fontScale="62500" lnSpcReduction="20000"/>
          </a:bodyPr>
          <a:lstStyle/>
          <a:p>
            <a:pPr eaLnBrk="1" hangingPunct="1"/>
            <a:r>
              <a:rPr lang="en-AU" altLang="en-US" sz="3200" dirty="0"/>
              <a:t>Formulas and functions are the backbone of many mechanics and systems in RPGs (and RPG-like games)</a:t>
            </a:r>
          </a:p>
          <a:p>
            <a:pPr eaLnBrk="1" hangingPunct="1"/>
            <a:endParaRPr lang="en-AU" altLang="en-US" sz="3200" dirty="0"/>
          </a:p>
          <a:p>
            <a:pPr eaLnBrk="1" hangingPunct="1"/>
            <a:r>
              <a:rPr lang="en-AU" altLang="en-US" sz="3200" dirty="0"/>
              <a:t>The intricacies of their ‘design’ greatly affect gameplay and therefore the </a:t>
            </a:r>
            <a:r>
              <a:rPr lang="en-AU" altLang="en-US" sz="3200" dirty="0">
                <a:solidFill>
                  <a:srgbClr val="FFFF00"/>
                </a:solidFill>
              </a:rPr>
              <a:t>player experience</a:t>
            </a:r>
          </a:p>
          <a:p>
            <a:pPr eaLnBrk="1" hangingPunct="1"/>
            <a:endParaRPr lang="en-AU" altLang="en-US" sz="3200" dirty="0"/>
          </a:p>
          <a:p>
            <a:pPr eaLnBrk="1" hangingPunct="1"/>
            <a:r>
              <a:rPr lang="en-AU" altLang="en-US" sz="3200" dirty="0"/>
              <a:t>Some examples:</a:t>
            </a:r>
          </a:p>
          <a:p>
            <a:pPr lvl="1"/>
            <a:r>
              <a:rPr lang="en-AU" altLang="en-US" sz="2666" dirty="0"/>
              <a:t>Experience levelling curve</a:t>
            </a:r>
          </a:p>
          <a:p>
            <a:pPr lvl="1"/>
            <a:r>
              <a:rPr lang="en-AU" altLang="en-US" sz="2666" dirty="0"/>
              <a:t>Damage mitigation</a:t>
            </a:r>
          </a:p>
          <a:p>
            <a:pPr lvl="1"/>
            <a:r>
              <a:rPr lang="en-AU" altLang="en-US" sz="2666" dirty="0"/>
              <a:t>Cooldown reduction diminishing returns</a:t>
            </a:r>
          </a:p>
          <a:p>
            <a:pPr lvl="1"/>
            <a:r>
              <a:rPr lang="en-AU" altLang="en-US" sz="2666" dirty="0"/>
              <a:t>Average damage calculation</a:t>
            </a:r>
          </a:p>
          <a:p>
            <a:pPr lvl="1"/>
            <a:r>
              <a:rPr lang="en-AU" altLang="en-US" sz="2666" dirty="0"/>
              <a:t>Random rolls for gear generation etc</a:t>
            </a:r>
          </a:p>
          <a:p>
            <a:pPr lvl="1"/>
            <a:endParaRPr lang="en-AU" altLang="en-US" sz="2666" dirty="0"/>
          </a:p>
          <a:p>
            <a:r>
              <a:rPr lang="en-AU" altLang="en-US" sz="3200" dirty="0"/>
              <a:t>Really, we are talking math, expressions, algebra, physics etc but doing something practical with them: Game Design!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9089-5066-3EA0-7450-1A93CAE6E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78" y="1181222"/>
            <a:ext cx="4330306" cy="2433632"/>
          </a:xfrm>
          <a:prstGeom prst="rect">
            <a:avLst/>
          </a:prstGeom>
        </p:spPr>
      </p:pic>
      <p:pic>
        <p:nvPicPr>
          <p:cNvPr id="9" name="Picture 8" descr="A graph with lines and a red line&#10;&#10;Description automatically generated">
            <a:extLst>
              <a:ext uri="{FF2B5EF4-FFF2-40B4-BE49-F238E27FC236}">
                <a16:creationId xmlns:a16="http://schemas.microsoft.com/office/drawing/2014/main" id="{20AF796C-527D-7151-8796-E0915087B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27" y="4042848"/>
            <a:ext cx="4326457" cy="24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3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AB13-1F96-A64E-BB3B-BB5EA8DF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Types of Formulae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89B85-AF39-CC7D-41A5-9E7FBF98F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43" y="2334833"/>
            <a:ext cx="6590274" cy="4311428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AU" altLang="en-US" sz="3200" dirty="0"/>
              <a:t>Deep, complex and evolving mathematical field</a:t>
            </a:r>
          </a:p>
          <a:p>
            <a:pPr eaLnBrk="1" hangingPunct="1"/>
            <a:endParaRPr lang="en-AU" altLang="en-US" sz="3200" dirty="0"/>
          </a:p>
          <a:p>
            <a:pPr eaLnBrk="1" hangingPunct="1"/>
            <a:r>
              <a:rPr lang="en-AU" altLang="en-US" sz="3200" dirty="0"/>
              <a:t>Formula types (basic):</a:t>
            </a:r>
          </a:p>
          <a:p>
            <a:pPr lvl="1"/>
            <a:r>
              <a:rPr lang="en-AU" altLang="en-US" sz="2666" dirty="0"/>
              <a:t>Linear </a:t>
            </a:r>
          </a:p>
          <a:p>
            <a:pPr lvl="1"/>
            <a:r>
              <a:rPr lang="en-AU" altLang="en-US" sz="2666" dirty="0"/>
              <a:t>Exponential</a:t>
            </a:r>
          </a:p>
          <a:p>
            <a:pPr lvl="1"/>
            <a:r>
              <a:rPr lang="en-AU" altLang="en-US" sz="2666" dirty="0"/>
              <a:t>Logarithmic</a:t>
            </a:r>
          </a:p>
          <a:p>
            <a:pPr lvl="1"/>
            <a:r>
              <a:rPr lang="en-AU" altLang="en-US" sz="2666" dirty="0"/>
              <a:t>Sigmoid/Quadratic/Spline etc</a:t>
            </a:r>
          </a:p>
          <a:p>
            <a:pPr lvl="1"/>
            <a:r>
              <a:rPr lang="en-AU" altLang="en-US" sz="2666" dirty="0"/>
              <a:t>Logical/Conditional</a:t>
            </a:r>
          </a:p>
          <a:p>
            <a:pPr marL="609585" lvl="1" indent="0">
              <a:buNone/>
            </a:pPr>
            <a:endParaRPr lang="en-AU" altLang="en-US" sz="2666" dirty="0"/>
          </a:p>
          <a:p>
            <a:pPr eaLnBrk="1" hangingPunct="1"/>
            <a:r>
              <a:rPr lang="en-AU" altLang="en-US" sz="3200" dirty="0"/>
              <a:t>Formulas are used to enhance and balance RPG game content!</a:t>
            </a:r>
          </a:p>
          <a:p>
            <a:pPr eaLnBrk="1" hangingPunct="1"/>
            <a:endParaRPr lang="en-AU" altLang="en-US" sz="3200" dirty="0"/>
          </a:p>
          <a:p>
            <a:r>
              <a:rPr lang="en-AU" altLang="en-US" sz="3200" dirty="0"/>
              <a:t>We will look at elegant examples of these in existing games during this Lecture</a:t>
            </a:r>
          </a:p>
          <a:p>
            <a:endParaRPr lang="en-A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4F5EAC4-B972-0A30-AADA-C1808D004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68" y="2308558"/>
            <a:ext cx="2158450" cy="215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57E13-5964-0944-F19C-938D350832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21" y="2783821"/>
            <a:ext cx="2573190" cy="1741901"/>
          </a:xfrm>
          <a:prstGeom prst="rect">
            <a:avLst/>
          </a:prstGeom>
        </p:spPr>
      </p:pic>
      <p:pic>
        <p:nvPicPr>
          <p:cNvPr id="6" name="Picture 5" descr="A picture containing water, people, different, various&#10;&#10;Description automatically generated">
            <a:extLst>
              <a:ext uri="{FF2B5EF4-FFF2-40B4-BE49-F238E27FC236}">
                <a16:creationId xmlns:a16="http://schemas.microsoft.com/office/drawing/2014/main" id="{ECD8B610-2DEF-0EB6-87BF-87D29BAD23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4" b="10562"/>
          <a:stretch/>
        </p:blipFill>
        <p:spPr>
          <a:xfrm>
            <a:off x="8028878" y="4684987"/>
            <a:ext cx="3155058" cy="1997976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76D644BC-A1A1-5D30-2D56-15F984874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48" y="515061"/>
            <a:ext cx="2171327" cy="205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5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504F-57D6-121F-1E4C-13DC7939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Example: WoW – Critical Strike Chance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46DB-3551-28C1-03CC-61811BD82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37" y="2322005"/>
            <a:ext cx="6567972" cy="4220044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AU" altLang="en-US" sz="2400" dirty="0"/>
              <a:t>WoW uses a value (Crit Rating) to calculate player crit chance. Bonus crit damage is fixed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Varies over expansions, but typically something like 400 CR = 1% Crit Chance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This is a purely linear relationship, no cap or restrictions built in</a:t>
            </a:r>
          </a:p>
          <a:p>
            <a:pPr eaLnBrk="1" hangingPunct="1"/>
            <a:endParaRPr lang="en-AU" altLang="en-US" sz="2400" dirty="0"/>
          </a:p>
          <a:p>
            <a:pPr eaLnBrk="1" hangingPunct="1"/>
            <a:r>
              <a:rPr lang="en-AU" altLang="en-US" sz="2400" dirty="0"/>
              <a:t>Limitations of formula based on gear drops. Devs need to balance this distribution carefully, especially at endgame</a:t>
            </a:r>
          </a:p>
          <a:p>
            <a:endParaRPr lang="en-AU" dirty="0"/>
          </a:p>
        </p:txBody>
      </p:sp>
      <p:pic>
        <p:nvPicPr>
          <p:cNvPr id="4" name="Picture 3" descr="A picture containing sitting, table, birthday, cake&#10;&#10;Description automatically generated">
            <a:extLst>
              <a:ext uri="{FF2B5EF4-FFF2-40B4-BE49-F238E27FC236}">
                <a16:creationId xmlns:a16="http://schemas.microsoft.com/office/drawing/2014/main" id="{BFC87B2E-ABCF-FECF-07D8-7037E91F6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6" t="7485" r="14965" b="68236"/>
          <a:stretch/>
        </p:blipFill>
        <p:spPr>
          <a:xfrm>
            <a:off x="7573568" y="5304465"/>
            <a:ext cx="4387992" cy="108012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73D35E2-336B-6FF4-C7C2-C5559D464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88" y="2078082"/>
            <a:ext cx="4518152" cy="270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1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86C3-CA47-B047-03D8-C3BAB440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Example: Experience Levelling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6977A-28D4-680C-1AAE-5E30454BE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010" y="2245112"/>
            <a:ext cx="7218556" cy="4497658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AU" altLang="en-US" sz="3200" dirty="0"/>
              <a:t>From 1-max level, experience gained from questing/mobs should vary</a:t>
            </a:r>
          </a:p>
          <a:p>
            <a:pPr eaLnBrk="1" hangingPunct="1"/>
            <a:endParaRPr lang="en-AU" altLang="en-US" sz="3200" dirty="0"/>
          </a:p>
          <a:p>
            <a:pPr eaLnBrk="1" hangingPunct="1"/>
            <a:r>
              <a:rPr lang="en-AU" altLang="en-US" sz="3200" dirty="0"/>
              <a:t>Can scale off mob/quest level vs player level too</a:t>
            </a:r>
          </a:p>
          <a:p>
            <a:pPr eaLnBrk="1" hangingPunct="1"/>
            <a:endParaRPr lang="en-AU" altLang="en-US" sz="3200" dirty="0"/>
          </a:p>
          <a:p>
            <a:pPr eaLnBrk="1" hangingPunct="1"/>
            <a:r>
              <a:rPr lang="en-AU" altLang="en-US" sz="3200" dirty="0"/>
              <a:t>Most curves follow something representing an exponential – more </a:t>
            </a:r>
            <a:r>
              <a:rPr lang="en-AU" altLang="en-US" sz="3200" dirty="0" err="1"/>
              <a:t>xp</a:t>
            </a:r>
            <a:r>
              <a:rPr lang="en-AU" altLang="en-US" sz="3200" dirty="0"/>
              <a:t> required per level</a:t>
            </a:r>
          </a:p>
          <a:p>
            <a:pPr eaLnBrk="1" hangingPunct="1"/>
            <a:endParaRPr lang="en-AU" altLang="en-US" sz="3200" dirty="0"/>
          </a:p>
          <a:p>
            <a:pPr eaLnBrk="1" hangingPunct="1"/>
            <a:r>
              <a:rPr lang="en-AU" altLang="en-US" sz="3200" dirty="0"/>
              <a:t>However a formula can be tweaked to represent an S shape (sigmoid), or use </a:t>
            </a:r>
            <a:r>
              <a:rPr lang="en-AU" altLang="en-US" sz="3200" dirty="0" err="1"/>
              <a:t>seperate</a:t>
            </a:r>
            <a:r>
              <a:rPr lang="en-AU" altLang="en-US" sz="3200" dirty="0"/>
              <a:t> formula brackets (</a:t>
            </a:r>
            <a:r>
              <a:rPr lang="en-AU" altLang="en-US" sz="3200" dirty="0" err="1"/>
              <a:t>bezier</a:t>
            </a:r>
            <a:r>
              <a:rPr lang="en-AU" altLang="en-US" sz="3200" dirty="0"/>
              <a:t>, spline) to better normalize a levelling experience</a:t>
            </a:r>
          </a:p>
          <a:p>
            <a:pPr lvl="1"/>
            <a:r>
              <a:rPr lang="en-AU" altLang="en-US" sz="2666" dirty="0"/>
              <a:t>Early levels achieved faster</a:t>
            </a:r>
          </a:p>
          <a:p>
            <a:pPr lvl="1"/>
            <a:r>
              <a:rPr lang="en-AU" altLang="en-US" sz="2666" dirty="0"/>
              <a:t>Later levels still slow, but not ridiculously so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5FAD5-B131-4475-FD82-2F8F615C5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50"/>
          <a:stretch/>
        </p:blipFill>
        <p:spPr>
          <a:xfrm>
            <a:off x="8886578" y="877505"/>
            <a:ext cx="2815208" cy="268190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D2E3EDE-7E10-6B38-E621-E773E96DC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82" y="3717032"/>
            <a:ext cx="4104456" cy="28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4841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4088</TotalTime>
  <Words>2600</Words>
  <Application>Microsoft Office PowerPoint</Application>
  <PresentationFormat>Widescreen</PresentationFormat>
  <Paragraphs>357</Paragraphs>
  <Slides>33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Wingdings</vt:lpstr>
      <vt:lpstr>Wingdings 2</vt:lpstr>
      <vt:lpstr>Berlin</vt:lpstr>
      <vt:lpstr>Lecture 8</vt:lpstr>
      <vt:lpstr>IGB190 - Weekly Outline</vt:lpstr>
      <vt:lpstr>Homework(?) – Play an ARPG! (or ARPG-like)</vt:lpstr>
      <vt:lpstr>RPG Formulas</vt:lpstr>
      <vt:lpstr>Player Considerations</vt:lpstr>
      <vt:lpstr>Formulas and Functions</vt:lpstr>
      <vt:lpstr>Types of Formulae</vt:lpstr>
      <vt:lpstr>Example: WoW – Critical Strike Chance</vt:lpstr>
      <vt:lpstr>Example: Experience Levelling Curve</vt:lpstr>
      <vt:lpstr>Formula Design - Unity &amp; C#</vt:lpstr>
      <vt:lpstr>Designing for Decisions</vt:lpstr>
      <vt:lpstr>Defences</vt:lpstr>
      <vt:lpstr>Activity – Defences, Players and Design</vt:lpstr>
      <vt:lpstr>Effective Health Points</vt:lpstr>
      <vt:lpstr>Effective Health Points</vt:lpstr>
      <vt:lpstr>Endgame Stats &amp; Itemisation</vt:lpstr>
      <vt:lpstr>Designing all of this…</vt:lpstr>
      <vt:lpstr>Activity – Other ‘EHP’ related mechanics</vt:lpstr>
      <vt:lpstr>Example: Skyrim - Armour</vt:lpstr>
      <vt:lpstr>Example: Path of Exile - Armour</vt:lpstr>
      <vt:lpstr>Example: Overwatch - Armour</vt:lpstr>
      <vt:lpstr>Example: Monster Hunter - Defense</vt:lpstr>
      <vt:lpstr>Diminishing Returns</vt:lpstr>
      <vt:lpstr>The Value of Items</vt:lpstr>
      <vt:lpstr>Activity – League Item Value</vt:lpstr>
      <vt:lpstr>League Item Value</vt:lpstr>
      <vt:lpstr>What about offense?</vt:lpstr>
      <vt:lpstr>Crit and Crit Damage</vt:lpstr>
      <vt:lpstr>Additive vs Multiplicative</vt:lpstr>
      <vt:lpstr>Example: Darktide Damage Calculation</vt:lpstr>
      <vt:lpstr>Breakpoints</vt:lpstr>
      <vt:lpstr>Workshop Content</vt:lpstr>
      <vt:lpstr>Any Questions</vt:lpstr>
    </vt:vector>
  </TitlesOfParts>
  <Company>Queensland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IGB321 – Lecture 1</dc:title>
  <dc:creator>David Conroy</dc:creator>
  <cp:lastModifiedBy>Grace Clarkson</cp:lastModifiedBy>
  <cp:revision>300</cp:revision>
  <dcterms:created xsi:type="dcterms:W3CDTF">2018-06-28T05:19:00Z</dcterms:created>
  <dcterms:modified xsi:type="dcterms:W3CDTF">2024-09-12T10:58:05Z</dcterms:modified>
</cp:coreProperties>
</file>